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0" r:id="rId2"/>
  </p:sldMasterIdLst>
  <p:notesMasterIdLst>
    <p:notesMasterId r:id="rId37"/>
  </p:notesMasterIdLst>
  <p:sldIdLst>
    <p:sldId id="256" r:id="rId3"/>
    <p:sldId id="257" r:id="rId4"/>
    <p:sldId id="259" r:id="rId5"/>
    <p:sldId id="260" r:id="rId6"/>
    <p:sldId id="261" r:id="rId7"/>
    <p:sldId id="262" r:id="rId8"/>
    <p:sldId id="290" r:id="rId9"/>
    <p:sldId id="281" r:id="rId10"/>
    <p:sldId id="292" r:id="rId11"/>
    <p:sldId id="294" r:id="rId12"/>
    <p:sldId id="284" r:id="rId13"/>
    <p:sldId id="293" r:id="rId14"/>
    <p:sldId id="286" r:id="rId15"/>
    <p:sldId id="302" r:id="rId16"/>
    <p:sldId id="305" r:id="rId17"/>
    <p:sldId id="304" r:id="rId18"/>
    <p:sldId id="303" r:id="rId19"/>
    <p:sldId id="285" r:id="rId20"/>
    <p:sldId id="295" r:id="rId21"/>
    <p:sldId id="296" r:id="rId22"/>
    <p:sldId id="297" r:id="rId23"/>
    <p:sldId id="298" r:id="rId24"/>
    <p:sldId id="291" r:id="rId25"/>
    <p:sldId id="299" r:id="rId26"/>
    <p:sldId id="300" r:id="rId27"/>
    <p:sldId id="301" r:id="rId28"/>
    <p:sldId id="289" r:id="rId29"/>
    <p:sldId id="287" r:id="rId30"/>
    <p:sldId id="288" r:id="rId31"/>
    <p:sldId id="263" r:id="rId32"/>
    <p:sldId id="282" r:id="rId33"/>
    <p:sldId id="264" r:id="rId34"/>
    <p:sldId id="283" r:id="rId35"/>
    <p:sldId id="266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ils Anaško" initials="DA" lastIdx="1" clrIdx="0">
    <p:extLst>
      <p:ext uri="{19B8F6BF-5375-455C-9EA6-DF929625EA0E}">
        <p15:presenceInfo xmlns:p15="http://schemas.microsoft.com/office/powerpoint/2012/main" userId="S-1-5-21-3887079297-37152714-1584256156-1458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4035" autoAdjust="0"/>
  </p:normalViewPr>
  <p:slideViewPr>
    <p:cSldViewPr snapToGrid="0">
      <p:cViewPr varScale="1">
        <p:scale>
          <a:sx n="100" d="100"/>
          <a:sy n="100" d="100"/>
        </p:scale>
        <p:origin x="8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/Relationships>
</file>

<file path=ppt/media/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jpg>
</file>

<file path=ppt/media/image33.jpeg>
</file>

<file path=ppt/media/image34.jpg>
</file>

<file path=ppt/media/image35.png>
</file>

<file path=ppt/media/image36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v-LV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737A6-E699-4971-9BF4-AE3AFD34B488}" type="datetimeFigureOut">
              <a:rPr lang="lv-LV" smtClean="0"/>
              <a:t>13.04.2025</a:t>
            </a:fld>
            <a:endParaRPr lang="lv-LV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v-LV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A23E2-5719-43D1-BFFC-4D918944C44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757019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2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3716793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3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685037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10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4116424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13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693009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14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974745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15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41261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16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925128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A23E2-5719-43D1-BFFC-4D918944C449}" type="slidenum">
              <a:rPr lang="lv-LV" smtClean="0"/>
              <a:t>17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646070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634B0B3-39B8-4874-9A33-F47AAE35E906}" type="datetime1">
              <a:rPr lang="lv-LV" smtClean="0"/>
              <a:t>13.04.2025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lv-LV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CB4FB4F-3218-FE61-A3AF-46C79C927C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94" r="35503" b="-2963"/>
          <a:stretch/>
        </p:blipFill>
        <p:spPr>
          <a:xfrm>
            <a:off x="165847" y="136525"/>
            <a:ext cx="1259541" cy="171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021338"/>
      </p:ext>
    </p:extLst>
  </p:cSld>
  <p:clrMapOvr>
    <a:masterClrMapping/>
  </p:clrMapOvr>
  <p:transition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92977128"/>
      </p:ext>
    </p:extLst>
  </p:cSld>
  <p:clrMapOvr>
    <a:masterClrMapping/>
  </p:clrMapOvr>
  <p:transition>
    <p:cover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308027"/>
      </p:ext>
    </p:extLst>
  </p:cSld>
  <p:clrMapOvr>
    <a:masterClrMapping/>
  </p:clrMapOvr>
  <p:transition>
    <p:cover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520341"/>
      </p:ext>
    </p:extLst>
  </p:cSld>
  <p:clrMapOvr>
    <a:masterClrMapping/>
  </p:clrMapOvr>
  <p:transition>
    <p:cover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1113187188"/>
      </p:ext>
    </p:extLst>
  </p:cSld>
  <p:clrMapOvr>
    <a:masterClrMapping/>
  </p:clrMapOvr>
  <p:transition>
    <p:cover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217576"/>
      </p:ext>
    </p:extLst>
  </p:cSld>
  <p:clrMapOvr>
    <a:masterClrMapping/>
  </p:clrMapOvr>
  <p:transition>
    <p:cover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pPr/>
              <a:t>‹#›</a:t>
            </a:fld>
            <a:endParaRPr lang="lv-LV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45299"/>
      </p:ext>
    </p:extLst>
  </p:cSld>
  <p:clrMapOvr>
    <a:masterClrMapping/>
  </p:clrMapOvr>
  <p:transition>
    <p:cover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13FC-A10F-449C-9686-3001A9F22A3E}" type="datetime1">
              <a:rPr lang="lv-LV" smtClean="0"/>
              <a:t>13.04.2025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774613"/>
      </p:ext>
    </p:extLst>
  </p:cSld>
  <p:clrMapOvr>
    <a:masterClrMapping/>
  </p:clrMapOvr>
  <p:transition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D012-38D9-4632-90D0-C1A274BE31C3}" type="datetime1">
              <a:rPr lang="lv-LV" smtClean="0"/>
              <a:t>13.04.2025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010652"/>
      </p:ext>
    </p:extLst>
  </p:cSld>
  <p:clrMapOvr>
    <a:masterClrMapping/>
  </p:clrMapOvr>
  <p:transition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926830"/>
      </p:ext>
    </p:extLst>
  </p:cSld>
  <p:clrMapOvr>
    <a:masterClrMapping/>
  </p:clrMapOvr>
  <p:transition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397269"/>
      </p:ext>
    </p:extLst>
  </p:cSld>
  <p:clrMapOvr>
    <a:masterClrMapping/>
  </p:clrMapOvr>
  <p:transition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A7B5A-CDCC-4644-9040-9C0FC0DC5FB6}" type="datetime1">
              <a:rPr lang="lv-LV" smtClean="0"/>
              <a:t>13.04.2025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595728721"/>
      </p:ext>
    </p:extLst>
  </p:cSld>
  <p:clrMapOvr>
    <a:masterClrMapping/>
  </p:clrMapOvr>
  <p:transition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180873"/>
      </p:ext>
    </p:extLst>
  </p:cSld>
  <p:clrMapOvr>
    <a:masterClrMapping/>
  </p:clrMapOvr>
  <p:transition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635068"/>
      </p:ext>
    </p:extLst>
  </p:cSld>
  <p:clrMapOvr>
    <a:masterClrMapping/>
  </p:clrMapOvr>
  <p:transition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209219"/>
      </p:ext>
    </p:extLst>
  </p:cSld>
  <p:clrMapOvr>
    <a:masterClrMapping/>
  </p:clrMapOvr>
  <p:transition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843289"/>
      </p:ext>
    </p:extLst>
  </p:cSld>
  <p:clrMapOvr>
    <a:masterClrMapping/>
  </p:clrMapOvr>
  <p:transition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346115"/>
      </p:ext>
    </p:extLst>
  </p:cSld>
  <p:clrMapOvr>
    <a:masterClrMapping/>
  </p:clrMapOvr>
  <p:transition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674867"/>
      </p:ext>
    </p:extLst>
  </p:cSld>
  <p:clrMapOvr>
    <a:masterClrMapping/>
  </p:clrMapOvr>
  <p:transition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095990"/>
      </p:ext>
    </p:extLst>
  </p:cSld>
  <p:clrMapOvr>
    <a:masterClrMapping/>
  </p:clrMapOvr>
  <p:transition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1661996"/>
      </p:ext>
    </p:extLst>
  </p:cSld>
  <p:clrMapOvr>
    <a:masterClrMapping/>
  </p:clrMapOvr>
  <p:transition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288457"/>
      </p:ext>
    </p:extLst>
  </p:cSld>
  <p:clrMapOvr>
    <a:masterClrMapping/>
  </p:clrMapOvr>
  <p:transition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976743"/>
      </p:ext>
    </p:extLst>
  </p:cSld>
  <p:clrMapOvr>
    <a:masterClrMapping/>
  </p:clrMapOvr>
  <p:transition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79146-74A3-4480-98A8-613541AE8826}" type="datetime1">
              <a:rPr lang="lv-LV" smtClean="0"/>
              <a:t>13.04.2025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305860"/>
      </p:ext>
    </p:extLst>
  </p:cSld>
  <p:clrMapOvr>
    <a:masterClrMapping/>
  </p:clrMapOvr>
  <p:transition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095494"/>
      </p:ext>
    </p:extLst>
  </p:cSld>
  <p:clrMapOvr>
    <a:masterClrMapping/>
  </p:clrMapOvr>
  <p:transition>
    <p:cover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68982"/>
      </p:ext>
    </p:extLst>
  </p:cSld>
  <p:clrMapOvr>
    <a:masterClrMapping/>
  </p:clrMapOvr>
  <p:transition>
    <p:cover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037224"/>
      </p:ext>
    </p:extLst>
  </p:cSld>
  <p:clrMapOvr>
    <a:masterClrMapping/>
  </p:clrMapOvr>
  <p:transition>
    <p:cover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84133"/>
      </p:ext>
    </p:extLst>
  </p:cSld>
  <p:clrMapOvr>
    <a:masterClrMapping/>
  </p:clrMapOvr>
  <p:transition>
    <p:cover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80680"/>
      </p:ext>
    </p:extLst>
  </p:cSld>
  <p:clrMapOvr>
    <a:masterClrMapping/>
  </p:clrMapOvr>
  <p:transition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1571-DD48-48B7-B3FE-700224A01530}" type="datetime1">
              <a:rPr lang="lv-LV" smtClean="0"/>
              <a:t>13.04.2025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636951222"/>
      </p:ext>
    </p:extLst>
  </p:cSld>
  <p:clrMapOvr>
    <a:masterClrMapping/>
  </p:clrMapOvr>
  <p:transition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1369E-3C81-4673-9285-AD50D351250A}" type="datetime1">
              <a:rPr lang="lv-LV" smtClean="0"/>
              <a:t>13.04.2025</a:t>
            </a:fld>
            <a:endParaRPr lang="lv-LV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984203"/>
      </p:ext>
    </p:extLst>
  </p:cSld>
  <p:clrMapOvr>
    <a:masterClrMapping/>
  </p:clrMapOvr>
  <p:transition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9045C-109E-4942-B8F6-57B4266CDF73}" type="datetime1">
              <a:rPr lang="lv-LV" smtClean="0"/>
              <a:t>13.04.2025</a:t>
            </a:fld>
            <a:endParaRPr lang="lv-LV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0819395"/>
      </p:ext>
    </p:extLst>
  </p:cSld>
  <p:clrMapOvr>
    <a:masterClrMapping/>
  </p:clrMapOvr>
  <p:transition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5A93F-0B96-47BA-8DEE-F47CEC68E39C}" type="datetime1">
              <a:rPr lang="lv-LV" smtClean="0"/>
              <a:t>13.04.2025</a:t>
            </a:fld>
            <a:endParaRPr lang="lv-LV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4148655962"/>
      </p:ext>
    </p:extLst>
  </p:cSld>
  <p:clrMapOvr>
    <a:masterClrMapping/>
  </p:clrMapOvr>
  <p:transition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21CD-7883-4FE7-A312-01AD4F40740B}" type="datetime1">
              <a:rPr lang="lv-LV" smtClean="0"/>
              <a:t>13.04.2025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25480"/>
      </p:ext>
    </p:extLst>
  </p:cSld>
  <p:clrMapOvr>
    <a:masterClrMapping/>
  </p:clrMapOvr>
  <p:transition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7172D-6521-46A3-B5C0-AB1DC4EC4CDF}" type="datetime1">
              <a:rPr lang="lv-LV" smtClean="0"/>
              <a:t>13.04.2025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618408443"/>
      </p:ext>
    </p:extLst>
  </p:cSld>
  <p:clrMapOvr>
    <a:masterClrMapping/>
  </p:clrMapOvr>
  <p:transition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DB7167-570E-9830-4C2F-C723A1A881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1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70" b="9931"/>
          <a:stretch/>
        </p:blipFill>
        <p:spPr>
          <a:xfrm>
            <a:off x="0" y="-119300"/>
            <a:ext cx="12192000" cy="6977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A63BB73-22A1-8D45-9F7B-B4E09211CD44}"/>
              </a:ext>
            </a:extLst>
          </p:cNvPr>
          <p:cNvSpPr/>
          <p:nvPr userDrawn="1"/>
        </p:nvSpPr>
        <p:spPr>
          <a:xfrm>
            <a:off x="0" y="6176963"/>
            <a:ext cx="12192000" cy="283752"/>
          </a:xfrm>
          <a:prstGeom prst="rect">
            <a:avLst/>
          </a:prstGeom>
          <a:solidFill>
            <a:srgbClr val="957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20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ransition>
    <p:cover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BF01F8D-7B2C-47CA-9093-ADC07BE16EAB}" type="datetimeFigureOut">
              <a:rPr lang="ru-RU" smtClean="0"/>
              <a:t>13.04.2025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1C575B-6BE9-4C57-81F4-A1D342A21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012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ransition>
    <p:cover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C9A95-DFB3-472B-AA45-88C852270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82107"/>
            <a:ext cx="12192000" cy="1089492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lv-LV" sz="4000" b="1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Sola izveide pie Dizaina un tehnoloģiju kabineta</a:t>
            </a:r>
            <a:br>
              <a:rPr lang="lv-LV" sz="4000" b="1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lv-LV" sz="4000" b="1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Rīgas Zolitūdes ģimnāzijā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6D8B27-FE2E-4C4D-8478-5ABA96C60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6139050"/>
            <a:ext cx="9144000" cy="414150"/>
          </a:xfrm>
        </p:spPr>
        <p:txBody>
          <a:bodyPr>
            <a:normAutofit/>
          </a:bodyPr>
          <a:lstStyle/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A7885C-B2AB-45FF-8598-8C0FCC78AAF6}"/>
              </a:ext>
            </a:extLst>
          </p:cNvPr>
          <p:cNvSpPr txBox="1"/>
          <p:nvPr/>
        </p:nvSpPr>
        <p:spPr>
          <a:xfrm>
            <a:off x="4450801" y="2763022"/>
            <a:ext cx="327923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v-LV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lv-LV" sz="2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Sabiedriskais darbs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4E273-C8CC-43E6-B6F8-BA4CA8F3EDBF}"/>
              </a:ext>
            </a:extLst>
          </p:cNvPr>
          <p:cNvSpPr txBox="1"/>
          <p:nvPr/>
        </p:nvSpPr>
        <p:spPr>
          <a:xfrm>
            <a:off x="6439110" y="4165388"/>
            <a:ext cx="64514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Darba autori:     </a:t>
            </a:r>
            <a:r>
              <a:rPr kumimoji="0" lang="lv-LV" sz="24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Daniils</a:t>
            </a: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lv-LV" sz="24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Anaško</a:t>
            </a: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12.b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</a:t>
            </a:r>
            <a:r>
              <a:rPr kumimoji="0" lang="lv-LV" sz="24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Arsenijs</a:t>
            </a: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lv-LV" sz="24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Volodovs</a:t>
            </a: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12.c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Darba vadītājs:  Ivans </a:t>
            </a:r>
            <a:r>
              <a:rPr kumimoji="0" lang="lv-LV" sz="24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Griņevičs</a:t>
            </a:r>
            <a:endParaRPr kumimoji="0" lang="lv-LV" sz="2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27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D740E-9FEC-4043-8467-832332D7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112" y="1121039"/>
            <a:ext cx="2941638" cy="683682"/>
          </a:xfrm>
        </p:spPr>
        <p:txBody>
          <a:bodyPr>
            <a:noAutofit/>
          </a:bodyPr>
          <a:lstStyle/>
          <a:p>
            <a:r>
              <a:rPr lang="lv-LV" sz="4400" dirty="0">
                <a:solidFill>
                  <a:srgbClr val="FF0000"/>
                </a:solidFill>
                <a:latin typeface="Aptos" panose="020B0004020202020204" pitchFamily="34" charset="0"/>
              </a:rPr>
              <a:t>Problēma!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A4924-5C4A-4D3C-89A3-1D93FBD6C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312" y="2466974"/>
            <a:ext cx="5075237" cy="2275945"/>
          </a:xfrm>
        </p:spPr>
        <p:txBody>
          <a:bodyPr>
            <a:normAutofit/>
          </a:bodyPr>
          <a:lstStyle/>
          <a:p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Pēkšņi saņemam atteikumu no Rīgas Anniņmuižas vidusskolas apsolītā materiāla saņemšanai sola balstu izgatavošanai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4753E3-D3D4-0593-0810-EDDC09502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06" b="94410" l="152" r="96809">
                        <a14:foregroundMark x1="9574" y1="23913" x2="11550" y2="42547"/>
                        <a14:foregroundMark x1="11550" y1="42547" x2="9422" y2="58696"/>
                        <a14:foregroundMark x1="9422" y1="58696" x2="6839" y2="41925"/>
                        <a14:foregroundMark x1="6839" y1="41925" x2="8663" y2="23913"/>
                        <a14:foregroundMark x1="8663" y1="23913" x2="9726" y2="23292"/>
                        <a14:foregroundMark x1="299" y1="9702" x2="152" y2="9317"/>
                        <a14:foregroundMark x1="3193" y1="17283" x2="1086" y2="11763"/>
                        <a14:foregroundMark x1="5008" y1="22040" x2="3454" y2="17969"/>
                        <a14:foregroundMark x1="1205" y1="8426" x2="5490" y2="4803"/>
                        <a14:foregroundMark x1="152" y1="9317" x2="393" y2="9113"/>
                        <a14:foregroundMark x1="13943" y1="3227" x2="14620" y2="3412"/>
                        <a14:foregroundMark x1="30971" y1="12647" x2="25988" y2="15839"/>
                        <a14:foregroundMark x1="25988" y1="15839" x2="14590" y2="11801"/>
                        <a14:foregroundMark x1="14590" y1="11801" x2="5775" y2="15217"/>
                        <a14:foregroundMark x1="5775" y1="15217" x2="5552" y2="22966"/>
                        <a14:foregroundMark x1="14766" y1="3957" x2="14235" y2="3943"/>
                        <a14:foregroundMark x1="5775" y1="3727" x2="152" y2="17081"/>
                        <a14:foregroundMark x1="953" y1="15480" x2="5225" y2="6940"/>
                        <a14:foregroundMark x1="152" y1="17081" x2="952" y2="15482"/>
                        <a14:foregroundMark x1="14359" y1="4352" x2="14898" y2="4445"/>
                        <a14:foregroundMark x1="5282" y1="6944" x2="2054" y2="17283"/>
                        <a14:foregroundMark x1="1140" y1="19100" x2="3343" y2="5590"/>
                        <a14:foregroundMark x1="3343" y1="5590" x2="4559" y2="3727"/>
                        <a14:foregroundMark x1="87690" y1="31366" x2="95137" y2="36025"/>
                        <a14:foregroundMark x1="95137" y1="36025" x2="96691" y2="51910"/>
                        <a14:foregroundMark x1="95067" y1="61150" x2="94071" y2="63557"/>
                        <a14:foregroundMark x1="86046" y1="64021" x2="83739" y2="59627"/>
                        <a14:foregroundMark x1="83739" y1="59627" x2="84650" y2="41925"/>
                        <a14:foregroundMark x1="84650" y1="41925" x2="89514" y2="32609"/>
                        <a14:foregroundMark x1="93769" y1="34783" x2="96786" y2="51995"/>
                        <a14:foregroundMark x1="95569" y1="52355" x2="89970" y2="42547"/>
                        <a14:foregroundMark x1="89970" y1="42547" x2="92553" y2="34783"/>
                        <a14:foregroundMark x1="94529" y1="36335" x2="95745" y2="52285"/>
                        <a14:foregroundMark x1="95236" y1="52487" x2="94073" y2="44410"/>
                        <a14:foregroundMark x1="94073" y1="44410" x2="95441" y2="38199"/>
                        <a14:foregroundMark x1="97095" y1="50889" x2="97203" y2="51707"/>
                        <a14:foregroundMark x1="95137" y1="36025" x2="97043" y2="50493"/>
                        <a14:foregroundMark x1="97208" y1="49528" x2="96960" y2="37888"/>
                        <a14:foregroundMark x1="97254" y1="51687" x2="97218" y2="50016"/>
                        <a14:foregroundMark x1="69757" y1="88509" x2="77094" y2="86158"/>
                        <a14:foregroundMark x1="66012" y1="97754" x2="56234" y2="95413"/>
                        <a14:foregroundMark x1="57407" y1="91691" x2="66261" y2="85093"/>
                        <a14:foregroundMark x1="66261" y1="85093" x2="71884" y2="88509"/>
                        <a14:foregroundMark x1="85106" y1="67702" x2="92857" y2="59317"/>
                        <a14:foregroundMark x1="92857" y1="59317" x2="88501" y2="67132"/>
                        <a14:foregroundMark x1="85683" y1="69148" x2="85106" y2="68323"/>
                        <a14:foregroundMark x1="92194" y1="68360" x2="96657" y2="54969"/>
                        <a14:foregroundMark x1="96657" y1="54969" x2="92320" y2="68402"/>
                        <a14:foregroundMark x1="96657" y1="52174" x2="96201" y2="57143"/>
                        <a14:foregroundMark x1="96960" y1="54658" x2="96960" y2="50000"/>
                        <a14:foregroundMark x1="8207" y1="24224" x2="608" y2="17702"/>
                        <a14:foregroundMark x1="608" y1="17702" x2="8815" y2="21739"/>
                        <a14:foregroundMark x1="8815" y1="21739" x2="8055" y2="23913"/>
                        <a14:foregroundMark x1="760" y1="16460" x2="760" y2="16770"/>
                        <a14:foregroundMark x1="304" y1="14286" x2="152" y2="5280"/>
                        <a14:foregroundMark x1="152" y1="15528" x2="456" y2="7143"/>
                        <a14:foregroundMark x1="456" y1="15839" x2="1520" y2="9006"/>
                        <a14:foregroundMark x1="304" y1="16149" x2="1216" y2="5901"/>
                        <a14:foregroundMark x1="912" y1="13043" x2="1216" y2="4969"/>
                        <a14:foregroundMark x1="1368" y1="7764" x2="1976" y2="6522"/>
                        <a14:foregroundMark x1="152" y1="8385" x2="760" y2="8075"/>
                        <a14:foregroundMark x1="760" y1="9006" x2="456" y2="8385"/>
                        <a14:foregroundMark x1="1824" y1="22981" x2="1976" y2="21739"/>
                        <a14:foregroundMark x1="456" y1="18323" x2="7599" y2="24224"/>
                        <a14:foregroundMark x1="7599" y1="24224" x2="608" y2="18944"/>
                        <a14:backgroundMark x1="6231" y1="2484" x2="13982" y2="3106"/>
                        <a14:backgroundMark x1="13982" y1="3106" x2="7751" y2="2484"/>
                        <a14:backgroundMark x1="66413" y1="99379" x2="74620" y2="95963"/>
                        <a14:backgroundMark x1="74620" y1="95963" x2="66717" y2="99689"/>
                        <a14:backgroundMark x1="66717" y1="99689" x2="66717" y2="99689"/>
                        <a14:backgroundMark x1="54559" y1="92547" x2="54863" y2="92857"/>
                        <a14:backgroundMark x1="54559" y1="92857" x2="54559" y2="92857"/>
                        <a14:backgroundMark x1="53647" y1="92236" x2="55319" y2="93789"/>
                        <a14:backgroundMark x1="55015" y1="94410" x2="55927" y2="95963"/>
                        <a14:backgroundMark x1="36474" y1="11180" x2="21125" y2="4037"/>
                        <a14:backgroundMark x1="21125" y1="4037" x2="32219" y2="5901"/>
                        <a14:backgroundMark x1="32219" y1="5901" x2="35258" y2="9938"/>
                        <a14:backgroundMark x1="36474" y1="10559" x2="36322" y2="10559"/>
                        <a14:backgroundMark x1="46617" y1="49133" x2="40274" y2="50621"/>
                        <a14:backgroundMark x1="40274" y1="50621" x2="40668" y2="47799"/>
                        <a14:backgroundMark x1="138" y1="23475" x2="152" y2="23913"/>
                        <a14:backgroundMark x1="391" y1="13812" x2="525" y2="10083"/>
                        <a14:backgroundMark x1="214" y1="18778" x2="257" y2="17565"/>
                        <a14:backgroundMark x1="20973" y1="5590" x2="14286" y2="2174"/>
                        <a14:backgroundMark x1="84802" y1="68012" x2="85033" y2="68012"/>
                        <a14:backgroundMark x1="96760" y1="52213" x2="96809" y2="51863"/>
                        <a14:backgroundMark x1="97713" y1="61273" x2="98480" y2="69255"/>
                        <a14:backgroundMark x1="96809" y1="51863" x2="96852" y2="52306"/>
                        <a14:backgroundMark x1="92243" y1="71986" x2="92097" y2="72050"/>
                        <a14:backgroundMark x1="93511" y1="71431" x2="92644" y2="71810"/>
                        <a14:backgroundMark x1="98480" y1="69255" x2="94587" y2="70960"/>
                        <a14:backgroundMark x1="97992" y1="52680" x2="97416" y2="45031"/>
                        <a14:backgroundMark x1="35866" y1="41925" x2="36474" y2="42547"/>
                        <a14:backgroundMark x1="37082" y1="41304" x2="37538" y2="42547"/>
                        <a14:backgroundMark x1="37690" y1="42857" x2="39666" y2="42547"/>
                        <a14:backgroundMark x1="39818" y1="44720" x2="50760" y2="48447"/>
                        <a14:backgroundMark x1="50760" y1="48447" x2="41337" y2="45652"/>
                        <a14:backgroundMark x1="38450" y1="43478" x2="36930" y2="42857"/>
                        <a14:backgroundMark x1="39058" y1="42857" x2="40578" y2="44099"/>
                        <a14:backgroundMark x1="85106" y1="70807" x2="91641" y2="72981"/>
                        <a14:backgroundMark x1="85106" y1="72981" x2="82979" y2="86335"/>
                        <a14:backgroundMark x1="80851" y1="88199" x2="73252" y2="953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4550" y="2071422"/>
            <a:ext cx="6267450" cy="3067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EF16B59-0F39-25A8-6488-C3E7E75ED3A0}"/>
              </a:ext>
            </a:extLst>
          </p:cNvPr>
          <p:cNvSpPr txBox="1"/>
          <p:nvPr/>
        </p:nvSpPr>
        <p:spPr>
          <a:xfrm>
            <a:off x="1644931" y="1819231"/>
            <a:ext cx="38084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Calibri" panose="020F0502020204030204" pitchFamily="34" charset="0"/>
                <a:cs typeface="Calibri" panose="020F0502020204030204" pitchFamily="34" charset="0"/>
              </a:rPr>
              <a:t>‎2024. gada decembris </a:t>
            </a:r>
            <a:endParaRPr lang="en-US" sz="28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BC9D33-7167-7CE6-6D83-8E5B3DDE1148}"/>
              </a:ext>
            </a:extLst>
          </p:cNvPr>
          <p:cNvSpPr/>
          <p:nvPr/>
        </p:nvSpPr>
        <p:spPr>
          <a:xfrm>
            <a:off x="6546186" y="2497976"/>
            <a:ext cx="851358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lv-LV" sz="11500" b="1" cap="none" spc="0" dirty="0">
                <a:ln/>
                <a:solidFill>
                  <a:srgbClr val="FF0000"/>
                </a:solidFill>
                <a:effectLst/>
              </a:rPr>
              <a:t>X</a:t>
            </a:r>
            <a:endParaRPr lang="en-US" sz="11500" b="1" cap="none" spc="0" dirty="0">
              <a:ln/>
              <a:solidFill>
                <a:srgbClr val="FF0000"/>
              </a:solidFill>
              <a:effectLst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3941EE-3B85-3729-C330-D6CA41675396}"/>
              </a:ext>
            </a:extLst>
          </p:cNvPr>
          <p:cNvSpPr/>
          <p:nvPr/>
        </p:nvSpPr>
        <p:spPr>
          <a:xfrm>
            <a:off x="9202796" y="3429000"/>
            <a:ext cx="1235634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lv-LV" sz="11500" b="1" cap="none" spc="0" dirty="0">
                <a:ln/>
                <a:solidFill>
                  <a:srgbClr val="FF0000"/>
                </a:solidFill>
                <a:effectLst/>
              </a:rPr>
              <a:t>X</a:t>
            </a:r>
            <a:endParaRPr lang="en-US" sz="11500" b="1" cap="none" spc="0" dirty="0">
              <a:ln/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3845221"/>
      </p:ext>
    </p:extLst>
  </p:cSld>
  <p:clrMapOvr>
    <a:masterClrMapping/>
  </p:clrMapOvr>
  <p:transition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uple of people pushing a wheelbarrow in the snow&#10;&#10;AI-generated content may be incorrect.">
            <a:extLst>
              <a:ext uri="{FF2B5EF4-FFF2-40B4-BE49-F238E27FC236}">
                <a16:creationId xmlns:a16="http://schemas.microsoft.com/office/drawing/2014/main" id="{BAF4EBFA-6554-3EC5-997E-4F5BABE73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73" y="870834"/>
            <a:ext cx="7861679" cy="51163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Объект 9">
            <a:extLst>
              <a:ext uri="{FF2B5EF4-FFF2-40B4-BE49-F238E27FC236}">
                <a16:creationId xmlns:a16="http://schemas.microsoft.com/office/drawing/2014/main" id="{2A2A485A-DE40-76FC-0215-7001E2EDCA7F}"/>
              </a:ext>
            </a:extLst>
          </p:cNvPr>
          <p:cNvSpPr txBox="1">
            <a:spLocks/>
          </p:cNvSpPr>
          <p:nvPr/>
        </p:nvSpPr>
        <p:spPr>
          <a:xfrm>
            <a:off x="387273" y="1885149"/>
            <a:ext cx="3810000" cy="12416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Materiāla </a:t>
            </a:r>
            <a:r>
              <a:rPr lang="lv-LV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meklēšana 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balstiem </a:t>
            </a:r>
            <a:r>
              <a:rPr lang="lv-LV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Imantā 3</a:t>
            </a:r>
            <a:endParaRPr lang="lv-LV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36A113-F2AE-C066-1FA8-2BBD50B685DE}"/>
              </a:ext>
            </a:extLst>
          </p:cNvPr>
          <p:cNvSpPr txBox="1"/>
          <p:nvPr/>
        </p:nvSpPr>
        <p:spPr>
          <a:xfrm>
            <a:off x="10337599" y="2155653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B1ED4C-08D3-1DFF-D9D1-F9AF72DCFBCD}"/>
              </a:ext>
            </a:extLst>
          </p:cNvPr>
          <p:cNvSpPr txBox="1"/>
          <p:nvPr/>
        </p:nvSpPr>
        <p:spPr>
          <a:xfrm>
            <a:off x="1373163" y="3469584"/>
            <a:ext cx="18004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03.01.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ru-RU" sz="2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530D207-4A44-A0E1-6A35-956BC464E8E3}"/>
              </a:ext>
            </a:extLst>
          </p:cNvPr>
          <p:cNvSpPr txBox="1">
            <a:spLocks/>
          </p:cNvSpPr>
          <p:nvPr/>
        </p:nvSpPr>
        <p:spPr>
          <a:xfrm>
            <a:off x="368409" y="705228"/>
            <a:ext cx="3810000" cy="83714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v-LV" dirty="0"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</a:p>
        </p:txBody>
      </p:sp>
    </p:spTree>
    <p:extLst>
      <p:ext uri="{BB962C8B-B14F-4D97-AF65-F5344CB8AC3E}">
        <p14:creationId xmlns:p14="http://schemas.microsoft.com/office/powerpoint/2010/main" val="1842251817"/>
      </p:ext>
    </p:extLst>
  </p:cSld>
  <p:clrMapOvr>
    <a:masterClrMapping/>
  </p:clrMapOvr>
  <p:transition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6A8DE3F-E10E-1A08-8729-6AF7A7B01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000" y="334306"/>
            <a:ext cx="7588072" cy="6189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A1995F-23A1-EC4F-2954-DA48172B585B}"/>
              </a:ext>
            </a:extLst>
          </p:cNvPr>
          <p:cNvSpPr txBox="1"/>
          <p:nvPr/>
        </p:nvSpPr>
        <p:spPr>
          <a:xfrm>
            <a:off x="551321" y="581628"/>
            <a:ext cx="36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4" name="Объект 9">
            <a:extLst>
              <a:ext uri="{FF2B5EF4-FFF2-40B4-BE49-F238E27FC236}">
                <a16:creationId xmlns:a16="http://schemas.microsoft.com/office/drawing/2014/main" id="{2A2A485A-DE40-76FC-0215-7001E2EDCA7F}"/>
              </a:ext>
            </a:extLst>
          </p:cNvPr>
          <p:cNvSpPr txBox="1">
            <a:spLocks/>
          </p:cNvSpPr>
          <p:nvPr/>
        </p:nvSpPr>
        <p:spPr>
          <a:xfrm>
            <a:off x="257175" y="1608118"/>
            <a:ext cx="4397952" cy="28218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Materiāla sola balstiem meklēšana un </a:t>
            </a:r>
            <a:r>
              <a:rPr lang="lv-LV" dirty="0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transportēšana</a:t>
            </a:r>
          </a:p>
          <a:p>
            <a:pPr marL="0" indent="0">
              <a:buNone/>
            </a:pPr>
            <a:endParaRPr lang="lv-LV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266700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Anniņmuižas </a:t>
            </a:r>
            <a:r>
              <a:rPr lang="lv-LV" sz="2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mežaparka</a:t>
            </a: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uz Rīgas Zolitūdes ģimnāziju.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6BDC5-395E-1C58-000B-7AC2D78AAC24}"/>
              </a:ext>
            </a:extLst>
          </p:cNvPr>
          <p:cNvSpPr txBox="1"/>
          <p:nvPr/>
        </p:nvSpPr>
        <p:spPr>
          <a:xfrm>
            <a:off x="1270334" y="4726662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.01.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584831"/>
      </p:ext>
    </p:extLst>
  </p:cSld>
  <p:clrMapOvr>
    <a:masterClrMapping/>
  </p:clrMapOvr>
  <p:transition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3D170F-6715-5690-1DC0-DE72C8E22691}"/>
              </a:ext>
            </a:extLst>
          </p:cNvPr>
          <p:cNvSpPr txBox="1"/>
          <p:nvPr/>
        </p:nvSpPr>
        <p:spPr>
          <a:xfrm>
            <a:off x="4192003" y="484853"/>
            <a:ext cx="3807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4" name="Объект 9">
            <a:extLst>
              <a:ext uri="{FF2B5EF4-FFF2-40B4-BE49-F238E27FC236}">
                <a16:creationId xmlns:a16="http://schemas.microsoft.com/office/drawing/2014/main" id="{47B79FA8-226C-24EE-DBB0-28CC8634E25B}"/>
              </a:ext>
            </a:extLst>
          </p:cNvPr>
          <p:cNvSpPr txBox="1">
            <a:spLocks/>
          </p:cNvSpPr>
          <p:nvPr/>
        </p:nvSpPr>
        <p:spPr>
          <a:xfrm>
            <a:off x="535447" y="1796304"/>
            <a:ext cx="3999061" cy="5232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datormodelēšana</a:t>
            </a:r>
          </a:p>
          <a:p>
            <a:pPr marL="0" indent="0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58F4D-63C7-5343-F5A6-37586D0606E5}"/>
              </a:ext>
            </a:extLst>
          </p:cNvPr>
          <p:cNvSpPr txBox="1"/>
          <p:nvPr/>
        </p:nvSpPr>
        <p:spPr>
          <a:xfrm>
            <a:off x="4534508" y="1749889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‎11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D734151-1F55-55B6-C71A-42F91D2F9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81" y="2621672"/>
            <a:ext cx="11542637" cy="24453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5B0F6F-0B00-5CC8-25D2-078D8AD95F38}"/>
              </a:ext>
            </a:extLst>
          </p:cNvPr>
          <p:cNvSpPr txBox="1"/>
          <p:nvPr/>
        </p:nvSpPr>
        <p:spPr>
          <a:xfrm>
            <a:off x="5275925" y="5067067"/>
            <a:ext cx="1640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Priekškats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089576"/>
      </p:ext>
    </p:extLst>
  </p:cSld>
  <p:clrMapOvr>
    <a:masterClrMapping/>
  </p:clrMapOvr>
  <p:transition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9">
            <a:extLst>
              <a:ext uri="{FF2B5EF4-FFF2-40B4-BE49-F238E27FC236}">
                <a16:creationId xmlns:a16="http://schemas.microsoft.com/office/drawing/2014/main" id="{47B79FA8-226C-24EE-DBB0-28CC8634E25B}"/>
              </a:ext>
            </a:extLst>
          </p:cNvPr>
          <p:cNvSpPr txBox="1">
            <a:spLocks/>
          </p:cNvSpPr>
          <p:nvPr/>
        </p:nvSpPr>
        <p:spPr>
          <a:xfrm>
            <a:off x="465644" y="1738164"/>
            <a:ext cx="3998495" cy="18372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datormodelēšana</a:t>
            </a:r>
          </a:p>
          <a:p>
            <a:pPr marL="631825" indent="0">
              <a:buNone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Kreisā sola balsta montāžas rasējums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58F4D-63C7-5343-F5A6-37586D0606E5}"/>
              </a:ext>
            </a:extLst>
          </p:cNvPr>
          <p:cNvSpPr txBox="1"/>
          <p:nvPr/>
        </p:nvSpPr>
        <p:spPr>
          <a:xfrm>
            <a:off x="1357394" y="370092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‎11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3498-867A-883B-3D1F-9878A00BAEC1}"/>
              </a:ext>
            </a:extLst>
          </p:cNvPr>
          <p:cNvSpPr txBox="1"/>
          <p:nvPr/>
        </p:nvSpPr>
        <p:spPr>
          <a:xfrm>
            <a:off x="5807494" y="5519594"/>
            <a:ext cx="15401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sz="2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Priekškats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EEB39E-11B6-0503-CEDF-DC84305BF480}"/>
              </a:ext>
            </a:extLst>
          </p:cNvPr>
          <p:cNvSpPr txBox="1"/>
          <p:nvPr/>
        </p:nvSpPr>
        <p:spPr>
          <a:xfrm>
            <a:off x="9581251" y="5519594"/>
            <a:ext cx="134928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Sānskats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5516F8-971E-84FB-8E32-F0EB56B944C4}"/>
              </a:ext>
            </a:extLst>
          </p:cNvPr>
          <p:cNvGrpSpPr/>
          <p:nvPr/>
        </p:nvGrpSpPr>
        <p:grpSpPr>
          <a:xfrm>
            <a:off x="4752975" y="1000125"/>
            <a:ext cx="7356630" cy="4519469"/>
            <a:chOff x="3401704" y="1399555"/>
            <a:chExt cx="7072084" cy="4302651"/>
          </a:xfrm>
        </p:grpSpPr>
        <p:pic>
          <p:nvPicPr>
            <p:cNvPr id="12" name="Picture 11" descr="A drawing of a piece of wood&#10;&#10;AI-generated content may be incorrect.">
              <a:extLst>
                <a:ext uri="{FF2B5EF4-FFF2-40B4-BE49-F238E27FC236}">
                  <a16:creationId xmlns:a16="http://schemas.microsoft.com/office/drawing/2014/main" id="{C2E5ED23-607D-739F-D8D0-834AE2E3A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9759" y="1399555"/>
              <a:ext cx="3564029" cy="430265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4" name="Picture 13" descr="A drawing of a circle with numbers and a blue circle&#10;&#10;AI-generated content may be incorrect.">
              <a:extLst>
                <a:ext uri="{FF2B5EF4-FFF2-40B4-BE49-F238E27FC236}">
                  <a16:creationId xmlns:a16="http://schemas.microsoft.com/office/drawing/2014/main" id="{B9388780-FE9F-9AAE-06DB-5CF43AA0C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704" y="1399555"/>
              <a:ext cx="3508055" cy="430265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C36A652-B5D7-58A8-0C8A-D07D0852D437}"/>
              </a:ext>
            </a:extLst>
          </p:cNvPr>
          <p:cNvSpPr txBox="1"/>
          <p:nvPr/>
        </p:nvSpPr>
        <p:spPr>
          <a:xfrm>
            <a:off x="551321" y="581628"/>
            <a:ext cx="36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120660"/>
      </p:ext>
    </p:extLst>
  </p:cSld>
  <p:clrMapOvr>
    <a:masterClrMapping/>
  </p:clrMapOvr>
  <p:transition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6A8EC6-D6E3-5ADB-DF66-B82139FB6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293" y="433111"/>
            <a:ext cx="8048583" cy="59917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Объект 9">
            <a:extLst>
              <a:ext uri="{FF2B5EF4-FFF2-40B4-BE49-F238E27FC236}">
                <a16:creationId xmlns:a16="http://schemas.microsoft.com/office/drawing/2014/main" id="{47B79FA8-226C-24EE-DBB0-28CC8634E25B}"/>
              </a:ext>
            </a:extLst>
          </p:cNvPr>
          <p:cNvSpPr txBox="1">
            <a:spLocks/>
          </p:cNvSpPr>
          <p:nvPr/>
        </p:nvSpPr>
        <p:spPr>
          <a:xfrm>
            <a:off x="144920" y="1903970"/>
            <a:ext cx="3998495" cy="18372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datormodelēšana</a:t>
            </a:r>
          </a:p>
          <a:p>
            <a:pPr marL="714375" indent="0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reisais sola balsts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58F4D-63C7-5343-F5A6-37586D0606E5}"/>
              </a:ext>
            </a:extLst>
          </p:cNvPr>
          <p:cNvSpPr txBox="1"/>
          <p:nvPr/>
        </p:nvSpPr>
        <p:spPr>
          <a:xfrm>
            <a:off x="1035915" y="3741241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‎11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37D46-D9D1-FA27-8882-4831DADF42B6}"/>
              </a:ext>
            </a:extLst>
          </p:cNvPr>
          <p:cNvSpPr txBox="1"/>
          <p:nvPr/>
        </p:nvSpPr>
        <p:spPr>
          <a:xfrm>
            <a:off x="240173" y="628943"/>
            <a:ext cx="3807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21515"/>
      </p:ext>
    </p:extLst>
  </p:cSld>
  <p:clrMapOvr>
    <a:masterClrMapping/>
  </p:clrMapOvr>
  <p:transition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82CAF5-DD55-9652-76DB-10EA20ABB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09" y="268704"/>
            <a:ext cx="7880252" cy="63205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3D170F-6715-5690-1DC0-DE72C8E22691}"/>
              </a:ext>
            </a:extLst>
          </p:cNvPr>
          <p:cNvSpPr txBox="1"/>
          <p:nvPr/>
        </p:nvSpPr>
        <p:spPr>
          <a:xfrm>
            <a:off x="240173" y="628943"/>
            <a:ext cx="3807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4" name="Объект 9">
            <a:extLst>
              <a:ext uri="{FF2B5EF4-FFF2-40B4-BE49-F238E27FC236}">
                <a16:creationId xmlns:a16="http://schemas.microsoft.com/office/drawing/2014/main" id="{47B79FA8-226C-24EE-DBB0-28CC8634E25B}"/>
              </a:ext>
            </a:extLst>
          </p:cNvPr>
          <p:cNvSpPr txBox="1">
            <a:spLocks/>
          </p:cNvSpPr>
          <p:nvPr/>
        </p:nvSpPr>
        <p:spPr>
          <a:xfrm>
            <a:off x="144922" y="1903970"/>
            <a:ext cx="3998495" cy="18372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datormodelēšana</a:t>
            </a:r>
          </a:p>
          <a:p>
            <a:pPr marL="714375" indent="0" defTabSz="898525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abais sola balsts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49B5EF-8E3C-D7A5-B28F-1F31A845CA70}"/>
              </a:ext>
            </a:extLst>
          </p:cNvPr>
          <p:cNvSpPr txBox="1"/>
          <p:nvPr/>
        </p:nvSpPr>
        <p:spPr>
          <a:xfrm>
            <a:off x="1035915" y="3741241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‎11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099500"/>
      </p:ext>
    </p:extLst>
  </p:cSld>
  <p:clrMapOvr>
    <a:masterClrMapping/>
  </p:clrMapOvr>
  <p:transition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DE6E409-4A3C-EB22-B168-16BFA55FF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 flipV="1">
            <a:off x="3976668" y="791222"/>
            <a:ext cx="8143833" cy="52755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3D170F-6715-5690-1DC0-DE72C8E22691}"/>
              </a:ext>
            </a:extLst>
          </p:cNvPr>
          <p:cNvSpPr txBox="1"/>
          <p:nvPr/>
        </p:nvSpPr>
        <p:spPr>
          <a:xfrm>
            <a:off x="240173" y="628943"/>
            <a:ext cx="3807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4" name="Объект 9">
            <a:extLst>
              <a:ext uri="{FF2B5EF4-FFF2-40B4-BE49-F238E27FC236}">
                <a16:creationId xmlns:a16="http://schemas.microsoft.com/office/drawing/2014/main" id="{47B79FA8-226C-24EE-DBB0-28CC8634E25B}"/>
              </a:ext>
            </a:extLst>
          </p:cNvPr>
          <p:cNvSpPr txBox="1">
            <a:spLocks/>
          </p:cNvSpPr>
          <p:nvPr/>
        </p:nvSpPr>
        <p:spPr>
          <a:xfrm>
            <a:off x="144922" y="1903970"/>
            <a:ext cx="3998495" cy="18372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datormodelēšana</a:t>
            </a:r>
          </a:p>
          <a:p>
            <a:pPr marL="714375" indent="0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Sols izometrijā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F7BC64-A4C7-BFB2-0894-1DA4F4A31FB1}"/>
              </a:ext>
            </a:extLst>
          </p:cNvPr>
          <p:cNvSpPr txBox="1"/>
          <p:nvPr/>
        </p:nvSpPr>
        <p:spPr>
          <a:xfrm>
            <a:off x="1035915" y="3741241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‎11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463688"/>
      </p:ext>
    </p:extLst>
  </p:cSld>
  <p:clrMapOvr>
    <a:masterClrMapping/>
  </p:clrMapOvr>
  <p:transition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B74B2-335E-EE40-05A3-A6A8D31F219E}"/>
              </a:ext>
            </a:extLst>
          </p:cNvPr>
          <p:cNvSpPr txBox="1"/>
          <p:nvPr/>
        </p:nvSpPr>
        <p:spPr>
          <a:xfrm>
            <a:off x="4304645" y="373522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Объект 9">
            <a:extLst>
              <a:ext uri="{FF2B5EF4-FFF2-40B4-BE49-F238E27FC236}">
                <a16:creationId xmlns:a16="http://schemas.microsoft.com/office/drawing/2014/main" id="{F3E42141-AC23-C7DC-E14D-275DB212FF5E}"/>
              </a:ext>
            </a:extLst>
          </p:cNvPr>
          <p:cNvSpPr txBox="1">
            <a:spLocks/>
          </p:cNvSpPr>
          <p:nvPr/>
        </p:nvSpPr>
        <p:spPr>
          <a:xfrm>
            <a:off x="998853" y="1223418"/>
            <a:ext cx="11744048" cy="13356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Pirmējā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   mizas noņemšana</a:t>
            </a:r>
            <a:r>
              <a:rPr lang="ru-RU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b)    sola balstu izmēru atlikšana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log on a table&#10;&#10;AI-generated content may be incorrect.">
            <a:extLst>
              <a:ext uri="{FF2B5EF4-FFF2-40B4-BE49-F238E27FC236}">
                <a16:creationId xmlns:a16="http://schemas.microsoft.com/office/drawing/2014/main" id="{F9AB2233-6883-CF5A-8EA5-2B5B340C8F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04" b="14717"/>
          <a:stretch/>
        </p:blipFill>
        <p:spPr>
          <a:xfrm>
            <a:off x="1205092" y="2222125"/>
            <a:ext cx="9781815" cy="44588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74F783-6703-AC26-968F-EE0BBC0E668E}"/>
              </a:ext>
            </a:extLst>
          </p:cNvPr>
          <p:cNvSpPr txBox="1"/>
          <p:nvPr/>
        </p:nvSpPr>
        <p:spPr>
          <a:xfrm>
            <a:off x="6095998" y="1158352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26.02.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2015906702"/>
      </p:ext>
    </p:extLst>
  </p:cSld>
  <p:clrMapOvr>
    <a:masterClrMapping/>
  </p:clrMapOvr>
  <p:transition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cutting a log&#10;&#10;AI-generated content may be incorrect.">
            <a:extLst>
              <a:ext uri="{FF2B5EF4-FFF2-40B4-BE49-F238E27FC236}">
                <a16:creationId xmlns:a16="http://schemas.microsoft.com/office/drawing/2014/main" id="{23216166-955A-4653-2C31-8522554ADD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6" r="25031"/>
          <a:stretch/>
        </p:blipFill>
        <p:spPr>
          <a:xfrm rot="5400000">
            <a:off x="5336838" y="5759"/>
            <a:ext cx="6859632" cy="66602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DB74B2-335E-EE40-05A3-A6A8D31F219E}"/>
              </a:ext>
            </a:extLst>
          </p:cNvPr>
          <p:cNvSpPr txBox="1"/>
          <p:nvPr/>
        </p:nvSpPr>
        <p:spPr>
          <a:xfrm>
            <a:off x="1131358" y="451094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Объект 9">
            <a:extLst>
              <a:ext uri="{FF2B5EF4-FFF2-40B4-BE49-F238E27FC236}">
                <a16:creationId xmlns:a16="http://schemas.microsoft.com/office/drawing/2014/main" id="{F3E42141-AC23-C7DC-E14D-275DB212FF5E}"/>
              </a:ext>
            </a:extLst>
          </p:cNvPr>
          <p:cNvSpPr txBox="1">
            <a:spLocks/>
          </p:cNvSpPr>
          <p:nvPr/>
        </p:nvSpPr>
        <p:spPr>
          <a:xfrm>
            <a:off x="385256" y="1713665"/>
            <a:ext cx="4815394" cy="1931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Pirmējā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 balsta izveidošana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4F783-6703-AC26-968F-EE0BBC0E668E}"/>
              </a:ext>
            </a:extLst>
          </p:cNvPr>
          <p:cNvSpPr txBox="1"/>
          <p:nvPr/>
        </p:nvSpPr>
        <p:spPr>
          <a:xfrm>
            <a:off x="1814457" y="316739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26.02.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4001042855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38A02-97FF-4C1E-BF30-86C4C75C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334432"/>
            <a:ext cx="9601196" cy="1303867"/>
          </a:xfrm>
        </p:spPr>
        <p:txBody>
          <a:bodyPr/>
          <a:lstStyle/>
          <a:p>
            <a:pPr algn="ctr"/>
            <a:r>
              <a:rPr lang="lv-LV" sz="4400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Darba aktualitāte</a:t>
            </a:r>
            <a:endParaRPr lang="lv-LV" dirty="0">
              <a:solidFill>
                <a:schemeClr val="tx1"/>
              </a:solidFill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9257C-659D-47E6-B55F-7644CCDC9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42" y="1713745"/>
            <a:ext cx="4678936" cy="4605094"/>
          </a:xfrm>
        </p:spPr>
        <p:txBody>
          <a:bodyPr>
            <a:normAutofit/>
          </a:bodyPr>
          <a:lstStyle/>
          <a:p>
            <a:pPr marL="514350" indent="-51435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Rīgas Zolitūdes ģimnāzijā gaitenī pie 78. telpas nav nevienas sēdvietas </a:t>
            </a:r>
          </a:p>
          <a:p>
            <a:pPr marL="514350" indent="-51435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Skolēni sēž uz grīdas</a:t>
            </a:r>
          </a:p>
          <a:p>
            <a:pPr marL="514350" indent="-51435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Skolnieki slimo</a:t>
            </a:r>
          </a:p>
          <a:p>
            <a:pPr marL="0" indent="0">
              <a:buNone/>
            </a:pPr>
            <a:endParaRPr lang="lv-LV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7399F5-E24F-4A30-A7E3-826B7FC8F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000" y="1808995"/>
            <a:ext cx="7183107" cy="38333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5666381"/>
      </p:ext>
    </p:extLst>
  </p:cSld>
  <p:clrMapOvr>
    <a:masterClrMapping/>
  </p:clrMapOvr>
  <p:transition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ncrete beam next to a wall&#10;&#10;AI-generated content may be incorrect.">
            <a:extLst>
              <a:ext uri="{FF2B5EF4-FFF2-40B4-BE49-F238E27FC236}">
                <a16:creationId xmlns:a16="http://schemas.microsoft.com/office/drawing/2014/main" id="{4F49CBCA-59E4-1A4D-1A74-08C6BDFE07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3" r="19932"/>
          <a:stretch/>
        </p:blipFill>
        <p:spPr>
          <a:xfrm rot="5400000">
            <a:off x="5796000" y="216000"/>
            <a:ext cx="6126750" cy="64434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F12397-67BD-A2AA-4768-03743A627900}"/>
              </a:ext>
            </a:extLst>
          </p:cNvPr>
          <p:cNvSpPr txBox="1"/>
          <p:nvPr/>
        </p:nvSpPr>
        <p:spPr>
          <a:xfrm>
            <a:off x="1131358" y="451094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9">
            <a:extLst>
              <a:ext uri="{FF2B5EF4-FFF2-40B4-BE49-F238E27FC236}">
                <a16:creationId xmlns:a16="http://schemas.microsoft.com/office/drawing/2014/main" id="{F4144269-6AB7-5662-6E2B-1AE99886818F}"/>
              </a:ext>
            </a:extLst>
          </p:cNvPr>
          <p:cNvSpPr txBox="1">
            <a:spLocks/>
          </p:cNvSpPr>
          <p:nvPr/>
        </p:nvSpPr>
        <p:spPr>
          <a:xfrm>
            <a:off x="385256" y="1713665"/>
            <a:ext cx="5252409" cy="1931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Pirmējā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Izmēru atbilstības pielāgošana 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4BE90-F562-587E-3932-5A5DAB089140}"/>
              </a:ext>
            </a:extLst>
          </p:cNvPr>
          <p:cNvSpPr txBox="1"/>
          <p:nvPr/>
        </p:nvSpPr>
        <p:spPr>
          <a:xfrm>
            <a:off x="1814457" y="316739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26.02.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3857245077"/>
      </p:ext>
    </p:extLst>
  </p:cSld>
  <p:clrMapOvr>
    <a:masterClrMapping/>
  </p:clrMapOvr>
  <p:transition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9">
            <a:extLst>
              <a:ext uri="{FF2B5EF4-FFF2-40B4-BE49-F238E27FC236}">
                <a16:creationId xmlns:a16="http://schemas.microsoft.com/office/drawing/2014/main" id="{D72C3B22-6B45-CB92-689C-B51101A50E47}"/>
              </a:ext>
            </a:extLst>
          </p:cNvPr>
          <p:cNvSpPr txBox="1">
            <a:spLocks/>
          </p:cNvSpPr>
          <p:nvPr/>
        </p:nvSpPr>
        <p:spPr>
          <a:xfrm>
            <a:off x="425211" y="1697988"/>
            <a:ext cx="4895248" cy="14694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Galvenā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Izgriezumu veidošana</a:t>
            </a:r>
          </a:p>
        </p:txBody>
      </p:sp>
      <p:pic>
        <p:nvPicPr>
          <p:cNvPr id="7" name="Picture 6" descr="A saws and a log on a table&#10;&#10;AI-generated content may be incorrect.">
            <a:extLst>
              <a:ext uri="{FF2B5EF4-FFF2-40B4-BE49-F238E27FC236}">
                <a16:creationId xmlns:a16="http://schemas.microsoft.com/office/drawing/2014/main" id="{C88C9425-3C7C-F29D-5740-0DEBE11BF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846" y="947650"/>
            <a:ext cx="7067995" cy="52150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59F2DE-42B7-3471-8F29-F1098A317139}"/>
              </a:ext>
            </a:extLst>
          </p:cNvPr>
          <p:cNvSpPr txBox="1"/>
          <p:nvPr/>
        </p:nvSpPr>
        <p:spPr>
          <a:xfrm>
            <a:off x="1814457" y="316739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23.03.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2688C9-533F-0915-8789-A773F3FA758D}"/>
              </a:ext>
            </a:extLst>
          </p:cNvPr>
          <p:cNvSpPr txBox="1"/>
          <p:nvPr/>
        </p:nvSpPr>
        <p:spPr>
          <a:xfrm>
            <a:off x="845436" y="448962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6329411"/>
      </p:ext>
    </p:extLst>
  </p:cSld>
  <p:clrMapOvr>
    <a:masterClrMapping/>
  </p:clrMapOvr>
  <p:transition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9">
            <a:extLst>
              <a:ext uri="{FF2B5EF4-FFF2-40B4-BE49-F238E27FC236}">
                <a16:creationId xmlns:a16="http://schemas.microsoft.com/office/drawing/2014/main" id="{D72C3B22-6B45-CB92-689C-B51101A50E47}"/>
              </a:ext>
            </a:extLst>
          </p:cNvPr>
          <p:cNvSpPr txBox="1">
            <a:spLocks/>
          </p:cNvSpPr>
          <p:nvPr/>
        </p:nvSpPr>
        <p:spPr>
          <a:xfrm>
            <a:off x="413578" y="1703918"/>
            <a:ext cx="6173220" cy="1046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Galvenā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Gropes ligzdu kalšana</a:t>
            </a:r>
          </a:p>
        </p:txBody>
      </p:sp>
      <p:pic>
        <p:nvPicPr>
          <p:cNvPr id="9" name="Picture 8" descr="A person using a hammer to cut a log&#10;&#10;AI-generated content may be incorrect.">
            <a:extLst>
              <a:ext uri="{FF2B5EF4-FFF2-40B4-BE49-F238E27FC236}">
                <a16:creationId xmlns:a16="http://schemas.microsoft.com/office/drawing/2014/main" id="{9FDC044F-3AA6-F492-C87D-55E37BE75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00" y="882453"/>
            <a:ext cx="7214384" cy="53230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ED1826-2265-64EB-E62D-D67A6E6E97F3}"/>
              </a:ext>
            </a:extLst>
          </p:cNvPr>
          <p:cNvSpPr txBox="1"/>
          <p:nvPr/>
        </p:nvSpPr>
        <p:spPr>
          <a:xfrm>
            <a:off x="845436" y="448962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939B2F-C6D4-5A20-68E5-73E65D84B6A1}"/>
              </a:ext>
            </a:extLst>
          </p:cNvPr>
          <p:cNvSpPr txBox="1"/>
          <p:nvPr/>
        </p:nvSpPr>
        <p:spPr>
          <a:xfrm>
            <a:off x="1814457" y="316739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23.03.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2500746291"/>
      </p:ext>
    </p:extLst>
  </p:cSld>
  <p:clrMapOvr>
    <a:masterClrMapping/>
  </p:clrMapOvr>
  <p:transition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3093AE-7F7D-B485-3155-4DABD04E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23</a:t>
            </a:fld>
            <a:endParaRPr lang="lv-LV"/>
          </a:p>
        </p:txBody>
      </p:sp>
      <p:pic>
        <p:nvPicPr>
          <p:cNvPr id="11" name="Picture 10" descr="A couple of men working in a workshop&#10;&#10;AI-generated content may be incorrect.">
            <a:extLst>
              <a:ext uri="{FF2B5EF4-FFF2-40B4-BE49-F238E27FC236}">
                <a16:creationId xmlns:a16="http://schemas.microsoft.com/office/drawing/2014/main" id="{CCB10B20-A1C3-D2A6-D537-14B61DCD6F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58"/>
          <a:stretch/>
        </p:blipFill>
        <p:spPr>
          <a:xfrm rot="10800000">
            <a:off x="4933949" y="399551"/>
            <a:ext cx="7152877" cy="60588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Объект 9">
            <a:extLst>
              <a:ext uri="{FF2B5EF4-FFF2-40B4-BE49-F238E27FC236}">
                <a16:creationId xmlns:a16="http://schemas.microsoft.com/office/drawing/2014/main" id="{AA24E666-43AB-ED0C-4AB1-2412324A1B84}"/>
              </a:ext>
            </a:extLst>
          </p:cNvPr>
          <p:cNvSpPr txBox="1">
            <a:spLocks/>
          </p:cNvSpPr>
          <p:nvPr/>
        </p:nvSpPr>
        <p:spPr>
          <a:xfrm>
            <a:off x="413578" y="1703918"/>
            <a:ext cx="4739447" cy="1046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Galvenā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materiāla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Vecu skavu noņemšana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F3E0D-DFBF-43E7-E643-E79A3486F960}"/>
              </a:ext>
            </a:extLst>
          </p:cNvPr>
          <p:cNvSpPr txBox="1"/>
          <p:nvPr/>
        </p:nvSpPr>
        <p:spPr>
          <a:xfrm>
            <a:off x="1814457" y="316739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23.03.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87A2B7-DF6A-5576-DD30-B3096EA557E6}"/>
              </a:ext>
            </a:extLst>
          </p:cNvPr>
          <p:cNvSpPr txBox="1"/>
          <p:nvPr/>
        </p:nvSpPr>
        <p:spPr>
          <a:xfrm>
            <a:off x="845436" y="448962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709588"/>
      </p:ext>
    </p:extLst>
  </p:cSld>
  <p:clrMapOvr>
    <a:masterClrMapping/>
  </p:clrMapOvr>
  <p:transition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3F938F-F317-4F23-BD82-4BF893259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450" y="336867"/>
            <a:ext cx="6018441" cy="61842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5BA1D2-0272-10A4-4FFF-4796A515BFB0}"/>
              </a:ext>
            </a:extLst>
          </p:cNvPr>
          <p:cNvSpPr txBox="1"/>
          <p:nvPr/>
        </p:nvSpPr>
        <p:spPr>
          <a:xfrm>
            <a:off x="1131358" y="451094"/>
            <a:ext cx="35827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5AA45-829F-CA34-6D02-2CC432CBE826}"/>
              </a:ext>
            </a:extLst>
          </p:cNvPr>
          <p:cNvSpPr txBox="1"/>
          <p:nvPr/>
        </p:nvSpPr>
        <p:spPr>
          <a:xfrm>
            <a:off x="2391934" y="1643879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23.03.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  <p:sp>
        <p:nvSpPr>
          <p:cNvPr id="9" name="Объект 9">
            <a:extLst>
              <a:ext uri="{FF2B5EF4-FFF2-40B4-BE49-F238E27FC236}">
                <a16:creationId xmlns:a16="http://schemas.microsoft.com/office/drawing/2014/main" id="{85A58C50-E6DF-AD3D-52B1-E21808C9D175}"/>
              </a:ext>
            </a:extLst>
          </p:cNvPr>
          <p:cNvSpPr txBox="1">
            <a:spLocks/>
          </p:cNvSpPr>
          <p:nvPr/>
        </p:nvSpPr>
        <p:spPr>
          <a:xfrm>
            <a:off x="413578" y="1703918"/>
            <a:ext cx="6173220" cy="1046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Testēšana</a:t>
            </a:r>
          </a:p>
        </p:txBody>
      </p:sp>
    </p:spTree>
    <p:extLst>
      <p:ext uri="{BB962C8B-B14F-4D97-AF65-F5344CB8AC3E}">
        <p14:creationId xmlns:p14="http://schemas.microsoft.com/office/powerpoint/2010/main" val="2454776611"/>
      </p:ext>
    </p:extLst>
  </p:cSld>
  <p:clrMapOvr>
    <a:masterClrMapping/>
  </p:clrMapOvr>
  <p:transition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29487F-A00F-25CC-6C83-50571DC7E765}"/>
              </a:ext>
            </a:extLst>
          </p:cNvPr>
          <p:cNvSpPr txBox="1"/>
          <p:nvPr/>
        </p:nvSpPr>
        <p:spPr>
          <a:xfrm>
            <a:off x="614595" y="502231"/>
            <a:ext cx="383479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 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close-up of a wood beam&#10;&#10;AI-generated content may be incorrect.">
            <a:extLst>
              <a:ext uri="{FF2B5EF4-FFF2-40B4-BE49-F238E27FC236}">
                <a16:creationId xmlns:a16="http://schemas.microsoft.com/office/drawing/2014/main" id="{746C16A6-77E3-B2F6-2F93-67269579B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72000" y="628132"/>
            <a:ext cx="7468980" cy="56017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Объект 9">
            <a:extLst>
              <a:ext uri="{FF2B5EF4-FFF2-40B4-BE49-F238E27FC236}">
                <a16:creationId xmlns:a16="http://schemas.microsoft.com/office/drawing/2014/main" id="{E156580E-BEDF-3227-84F0-393AEE45B4C7}"/>
              </a:ext>
            </a:extLst>
          </p:cNvPr>
          <p:cNvSpPr txBox="1">
            <a:spLocks/>
          </p:cNvSpPr>
          <p:nvPr/>
        </p:nvSpPr>
        <p:spPr>
          <a:xfrm>
            <a:off x="413578" y="1703918"/>
            <a:ext cx="4158422" cy="1046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Nelielu defektu apstrāde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61595A-DB8E-77F9-931F-396490926142}"/>
              </a:ext>
            </a:extLst>
          </p:cNvPr>
          <p:cNvSpPr txBox="1"/>
          <p:nvPr/>
        </p:nvSpPr>
        <p:spPr>
          <a:xfrm>
            <a:off x="1423736" y="342900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06.04.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1933336344"/>
      </p:ext>
    </p:extLst>
  </p:cSld>
  <p:clrMapOvr>
    <a:masterClrMapping/>
  </p:clrMapOvr>
  <p:transition>
    <p:cover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29487F-A00F-25CC-6C83-50571DC7E765}"/>
              </a:ext>
            </a:extLst>
          </p:cNvPr>
          <p:cNvSpPr txBox="1"/>
          <p:nvPr/>
        </p:nvSpPr>
        <p:spPr>
          <a:xfrm>
            <a:off x="614595" y="502231"/>
            <a:ext cx="383479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 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wood piece&#10;&#10;AI-generated content may be incorrect.">
            <a:extLst>
              <a:ext uri="{FF2B5EF4-FFF2-40B4-BE49-F238E27FC236}">
                <a16:creationId xmlns:a16="http://schemas.microsoft.com/office/drawing/2014/main" id="{B799D11B-0167-1DB5-94D5-0EA54F114A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14" b="25732"/>
          <a:stretch/>
        </p:blipFill>
        <p:spPr>
          <a:xfrm>
            <a:off x="4572000" y="293830"/>
            <a:ext cx="7495728" cy="62703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Объект 9">
            <a:extLst>
              <a:ext uri="{FF2B5EF4-FFF2-40B4-BE49-F238E27FC236}">
                <a16:creationId xmlns:a16="http://schemas.microsoft.com/office/drawing/2014/main" id="{F365A0B0-8878-91BD-198F-777E30F0433D}"/>
              </a:ext>
            </a:extLst>
          </p:cNvPr>
          <p:cNvSpPr txBox="1">
            <a:spLocks/>
          </p:cNvSpPr>
          <p:nvPr/>
        </p:nvSpPr>
        <p:spPr>
          <a:xfrm>
            <a:off x="413578" y="1703918"/>
            <a:ext cx="4158422" cy="1272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apstrāde</a:t>
            </a: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Atskaldīta materiāla pieskrūvēšanā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7FF04A-2EB5-519E-D1DD-DE909C458D01}"/>
              </a:ext>
            </a:extLst>
          </p:cNvPr>
          <p:cNvSpPr txBox="1"/>
          <p:nvPr/>
        </p:nvSpPr>
        <p:spPr>
          <a:xfrm>
            <a:off x="1423736" y="342900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06.04.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3067126982"/>
      </p:ext>
    </p:extLst>
  </p:cSld>
  <p:clrMapOvr>
    <a:masterClrMapping/>
  </p:clrMapOvr>
  <p:transition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4F35D7-15D5-F65F-3A7A-C559547D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27</a:t>
            </a:fld>
            <a:endParaRPr lang="lv-LV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29487F-A00F-25CC-6C83-50571DC7E765}"/>
              </a:ext>
            </a:extLst>
          </p:cNvPr>
          <p:cNvSpPr txBox="1"/>
          <p:nvPr/>
        </p:nvSpPr>
        <p:spPr>
          <a:xfrm>
            <a:off x="614595" y="502231"/>
            <a:ext cx="383479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 </a:t>
            </a:r>
            <a:endParaRPr kumimoji="0" lang="lv-LV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Объект 9">
            <a:extLst>
              <a:ext uri="{FF2B5EF4-FFF2-40B4-BE49-F238E27FC236}">
                <a16:creationId xmlns:a16="http://schemas.microsoft.com/office/drawing/2014/main" id="{D67A392C-55B5-3A63-A2BB-1BA3F46A61B5}"/>
              </a:ext>
            </a:extLst>
          </p:cNvPr>
          <p:cNvSpPr txBox="1">
            <a:spLocks/>
          </p:cNvSpPr>
          <p:nvPr/>
        </p:nvSpPr>
        <p:spPr>
          <a:xfrm>
            <a:off x="614595" y="1620000"/>
            <a:ext cx="5136872" cy="36482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Galējā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apstrāde</a:t>
            </a:r>
            <a:endParaRPr lang="lv-LV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0">
              <a:buNone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Pārklāšanā ar laku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00CE99-9614-90A0-D312-E9E573B29D13}"/>
              </a:ext>
            </a:extLst>
          </p:cNvPr>
          <p:cNvSpPr txBox="1"/>
          <p:nvPr/>
        </p:nvSpPr>
        <p:spPr>
          <a:xfrm>
            <a:off x="3879493" y="1566000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  <p:pic>
        <p:nvPicPr>
          <p:cNvPr id="5" name="Picture 4" descr="A person working on a piece of wood&#10;&#10;AI-generated content may be incorrect.">
            <a:extLst>
              <a:ext uri="{FF2B5EF4-FFF2-40B4-BE49-F238E27FC236}">
                <a16:creationId xmlns:a16="http://schemas.microsoft.com/office/drawing/2014/main" id="{15B07126-D408-43F7-FAAF-198319D31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146752"/>
            <a:ext cx="4923370" cy="65644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 descr="A group of cans of paint&#10;&#10;AI-generated content may be incorrect.">
            <a:extLst>
              <a:ext uri="{FF2B5EF4-FFF2-40B4-BE49-F238E27FC236}">
                <a16:creationId xmlns:a16="http://schemas.microsoft.com/office/drawing/2014/main" id="{1011407A-4442-38F1-A881-4BA922049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25" y="2767897"/>
            <a:ext cx="5257800" cy="39433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1261958"/>
      </p:ext>
    </p:extLst>
  </p:cSld>
  <p:clrMapOvr>
    <a:masterClrMapping/>
  </p:clrMapOvr>
  <p:transition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53DDF9-8FB2-04E3-F2A7-499CE5696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28</a:t>
            </a:fld>
            <a:endParaRPr lang="lv-LV"/>
          </a:p>
        </p:txBody>
      </p:sp>
      <p:pic>
        <p:nvPicPr>
          <p:cNvPr id="4" name="Picture 3" descr="A group of people sitting on a bench&#10;&#10;AI-generated content may be incorrect.">
            <a:extLst>
              <a:ext uri="{FF2B5EF4-FFF2-40B4-BE49-F238E27FC236}">
                <a16:creationId xmlns:a16="http://schemas.microsoft.com/office/drawing/2014/main" id="{5CE18CF6-F9B5-1695-EF32-8750555C1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7" y="2664000"/>
            <a:ext cx="12008005" cy="41139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199C5C-9641-5676-1DB2-D5F5638FBDB4}"/>
              </a:ext>
            </a:extLst>
          </p:cNvPr>
          <p:cNvSpPr txBox="1"/>
          <p:nvPr/>
        </p:nvSpPr>
        <p:spPr>
          <a:xfrm>
            <a:off x="4717394" y="394918"/>
            <a:ext cx="3690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Praktiskā daļa 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7" name="Объект 9">
            <a:extLst>
              <a:ext uri="{FF2B5EF4-FFF2-40B4-BE49-F238E27FC236}">
                <a16:creationId xmlns:a16="http://schemas.microsoft.com/office/drawing/2014/main" id="{D9E92F16-BA26-CA3D-9E51-6456B96B1322}"/>
              </a:ext>
            </a:extLst>
          </p:cNvPr>
          <p:cNvSpPr txBox="1">
            <a:spLocks/>
          </p:cNvSpPr>
          <p:nvPr/>
        </p:nvSpPr>
        <p:spPr>
          <a:xfrm>
            <a:off x="152678" y="1497534"/>
            <a:ext cx="5136872" cy="36482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260F94-248E-D5C6-517A-31DF0A289664}"/>
              </a:ext>
            </a:extLst>
          </p:cNvPr>
          <p:cNvSpPr txBox="1"/>
          <p:nvPr/>
        </p:nvSpPr>
        <p:spPr>
          <a:xfrm>
            <a:off x="2021818" y="1368431"/>
            <a:ext cx="9081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Solis uzstādīts pie 78. mācību telpas Rīgas Zolitūdes ģimnāzijā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19990-1D51-3490-89F5-EAE0561AA0A2}"/>
              </a:ext>
            </a:extLst>
          </p:cNvPr>
          <p:cNvSpPr txBox="1"/>
          <p:nvPr/>
        </p:nvSpPr>
        <p:spPr>
          <a:xfrm>
            <a:off x="5454467" y="1984291"/>
            <a:ext cx="22165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lv-LV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‎2025</a:t>
            </a:r>
          </a:p>
        </p:txBody>
      </p:sp>
    </p:spTree>
    <p:extLst>
      <p:ext uri="{BB962C8B-B14F-4D97-AF65-F5344CB8AC3E}">
        <p14:creationId xmlns:p14="http://schemas.microsoft.com/office/powerpoint/2010/main" val="2570746755"/>
      </p:ext>
    </p:extLst>
  </p:cSld>
  <p:clrMapOvr>
    <a:masterClrMapping/>
  </p:clrMapOvr>
  <p:transition>
    <p:cover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F2116A-3E6A-412A-9CB9-C94FCF6D7504}"/>
              </a:ext>
            </a:extLst>
          </p:cNvPr>
          <p:cNvSpPr txBox="1"/>
          <p:nvPr/>
        </p:nvSpPr>
        <p:spPr>
          <a:xfrm>
            <a:off x="3319762" y="523128"/>
            <a:ext cx="6956393" cy="7566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  <a:cs typeface="Times New Roman" panose="02020603050405020304" pitchFamily="18" charset="0"/>
              </a:rPr>
              <a:t>Praktiskas daļas rezultāti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E68C68-FDED-4D5F-9B27-7579A64994CD}"/>
              </a:ext>
            </a:extLst>
          </p:cNvPr>
          <p:cNvSpPr txBox="1"/>
          <p:nvPr/>
        </p:nvSpPr>
        <p:spPr>
          <a:xfrm>
            <a:off x="1140577" y="1588978"/>
            <a:ext cx="9757142" cy="454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Izveidots sola </a:t>
            </a:r>
            <a:r>
              <a:rPr lang="lv-LV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datormodelis</a:t>
            </a:r>
            <a:endParaRPr lang="lv-LV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Balsti izveidoti no koka stumbra gabaliem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Balstos izveidoti izgriezumi sēdvietu fiksācijai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Baļķi sēdvietai atbrīvoti no segumiem un skavām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Baļķi sēdvietai notīrīti un spraugas sastiprinātas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Baļķi sēdvietai pārklāti ar laku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Sols izveidots un uzstādīts pie 78. mācību telpas</a:t>
            </a:r>
          </a:p>
        </p:txBody>
      </p:sp>
    </p:spTree>
    <p:extLst>
      <p:ext uri="{BB962C8B-B14F-4D97-AF65-F5344CB8AC3E}">
        <p14:creationId xmlns:p14="http://schemas.microsoft.com/office/powerpoint/2010/main" val="3662099625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B67B-7DE5-43C2-B27F-3F1364615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866" y="208735"/>
            <a:ext cx="9601196" cy="1303867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Darba mērķis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B7D8A-76BF-4F4F-AD32-A55A2DE5F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3604"/>
            <a:ext cx="12192000" cy="9670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Izveidot solu un novietot to gaitenī pie 78. telpas</a:t>
            </a:r>
          </a:p>
        </p:txBody>
      </p:sp>
      <p:grpSp>
        <p:nvGrpSpPr>
          <p:cNvPr id="67" name="Группа 66">
            <a:extLst>
              <a:ext uri="{FF2B5EF4-FFF2-40B4-BE49-F238E27FC236}">
                <a16:creationId xmlns:a16="http://schemas.microsoft.com/office/drawing/2014/main" id="{56B0CACF-DDDC-394F-942A-6F707CE53F9F}"/>
              </a:ext>
            </a:extLst>
          </p:cNvPr>
          <p:cNvGrpSpPr/>
          <p:nvPr/>
        </p:nvGrpSpPr>
        <p:grpSpPr>
          <a:xfrm>
            <a:off x="165762" y="2023993"/>
            <a:ext cx="12260062" cy="4128117"/>
            <a:chOff x="2638536" y="2900364"/>
            <a:chExt cx="8365408" cy="2676264"/>
          </a:xfrm>
        </p:grpSpPr>
        <p:sp>
          <p:nvSpPr>
            <p:cNvPr id="66" name="Прямоугольник 65">
              <a:extLst>
                <a:ext uri="{FF2B5EF4-FFF2-40B4-BE49-F238E27FC236}">
                  <a16:creationId xmlns:a16="http://schemas.microsoft.com/office/drawing/2014/main" id="{F3C01506-736D-C2A8-7349-95E0621A1F58}"/>
                </a:ext>
              </a:extLst>
            </p:cNvPr>
            <p:cNvSpPr/>
            <p:nvPr/>
          </p:nvSpPr>
          <p:spPr>
            <a:xfrm>
              <a:off x="2638536" y="2900364"/>
              <a:ext cx="8101580" cy="267626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28D23CC6-11D3-4246-A92B-0C19FFC6EFD5}"/>
                </a:ext>
              </a:extLst>
            </p:cNvPr>
            <p:cNvGrpSpPr/>
            <p:nvPr/>
          </p:nvGrpSpPr>
          <p:grpSpPr>
            <a:xfrm>
              <a:off x="2638536" y="2900364"/>
              <a:ext cx="8365408" cy="2676264"/>
              <a:chOff x="1773941" y="3410854"/>
              <a:chExt cx="8365408" cy="2676264"/>
            </a:xfrm>
          </p:grpSpPr>
          <p:grpSp>
            <p:nvGrpSpPr>
              <p:cNvPr id="8" name="Группа 7">
                <a:extLst>
                  <a:ext uri="{FF2B5EF4-FFF2-40B4-BE49-F238E27FC236}">
                    <a16:creationId xmlns:a16="http://schemas.microsoft.com/office/drawing/2014/main" id="{7A0333FF-7511-B891-2A4C-19D288A7AA25}"/>
                  </a:ext>
                </a:extLst>
              </p:cNvPr>
              <p:cNvGrpSpPr/>
              <p:nvPr/>
            </p:nvGrpSpPr>
            <p:grpSpPr>
              <a:xfrm>
                <a:off x="2006891" y="3410854"/>
                <a:ext cx="8132458" cy="2561013"/>
                <a:chOff x="1760003" y="3225429"/>
                <a:chExt cx="8132458" cy="2561013"/>
              </a:xfrm>
            </p:grpSpPr>
            <p:grpSp>
              <p:nvGrpSpPr>
                <p:cNvPr id="10" name="Группа 9">
                  <a:extLst>
                    <a:ext uri="{FF2B5EF4-FFF2-40B4-BE49-F238E27FC236}">
                      <a16:creationId xmlns:a16="http://schemas.microsoft.com/office/drawing/2014/main" id="{3C9F1C33-03F2-8267-0A21-AC97A82853D5}"/>
                    </a:ext>
                  </a:extLst>
                </p:cNvPr>
                <p:cNvGrpSpPr/>
                <p:nvPr/>
              </p:nvGrpSpPr>
              <p:grpSpPr>
                <a:xfrm>
                  <a:off x="1760003" y="3465431"/>
                  <a:ext cx="7563828" cy="2103879"/>
                  <a:chOff x="1827059" y="3575304"/>
                  <a:chExt cx="7563828" cy="2103879"/>
                </a:xfrm>
              </p:grpSpPr>
              <p:grpSp>
                <p:nvGrpSpPr>
                  <p:cNvPr id="12" name="Группа 11">
                    <a:extLst>
                      <a:ext uri="{FF2B5EF4-FFF2-40B4-BE49-F238E27FC236}">
                        <a16:creationId xmlns:a16="http://schemas.microsoft.com/office/drawing/2014/main" id="{2833B2EA-D74C-BF52-3BDE-44F546280777}"/>
                      </a:ext>
                    </a:extLst>
                  </p:cNvPr>
                  <p:cNvGrpSpPr/>
                  <p:nvPr/>
                </p:nvGrpSpPr>
                <p:grpSpPr>
                  <a:xfrm>
                    <a:off x="1827059" y="3575304"/>
                    <a:ext cx="6015252" cy="2103879"/>
                    <a:chOff x="2110523" y="3429000"/>
                    <a:chExt cx="6015252" cy="2103879"/>
                  </a:xfrm>
                </p:grpSpPr>
                <p:grpSp>
                  <p:nvGrpSpPr>
                    <p:cNvPr id="15" name="Группа 14">
                      <a:extLst>
                        <a:ext uri="{FF2B5EF4-FFF2-40B4-BE49-F238E27FC236}">
                          <a16:creationId xmlns:a16="http://schemas.microsoft.com/office/drawing/2014/main" id="{2B8BFB11-9416-4CD5-2DE0-2D98FB4C426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110523" y="3494583"/>
                      <a:ext cx="5932488" cy="2019722"/>
                      <a:chOff x="2110523" y="3494583"/>
                      <a:chExt cx="5932488" cy="2019722"/>
                    </a:xfrm>
                  </p:grpSpPr>
                  <p:grpSp>
                    <p:nvGrpSpPr>
                      <p:cNvPr id="20" name="Группа 19">
                        <a:extLst>
                          <a:ext uri="{FF2B5EF4-FFF2-40B4-BE49-F238E27FC236}">
                            <a16:creationId xmlns:a16="http://schemas.microsoft.com/office/drawing/2014/main" id="{3FDB43FB-7834-C412-B48B-E1E4A3909F9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110523" y="3494583"/>
                        <a:ext cx="5888771" cy="2019722"/>
                        <a:chOff x="2110523" y="3494583"/>
                        <a:chExt cx="5888771" cy="2019722"/>
                      </a:xfrm>
                    </p:grpSpPr>
                    <p:grpSp>
                      <p:nvGrpSpPr>
                        <p:cNvPr id="22" name="Группа 21">
                          <a:extLst>
                            <a:ext uri="{FF2B5EF4-FFF2-40B4-BE49-F238E27FC236}">
                              <a16:creationId xmlns:a16="http://schemas.microsoft.com/office/drawing/2014/main" id="{9153FC29-3577-49E4-FC45-8109ABF3BBE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110523" y="3494583"/>
                          <a:ext cx="5577984" cy="2019722"/>
                          <a:chOff x="4102464" y="4112883"/>
                          <a:chExt cx="5577984" cy="2019722"/>
                        </a:xfrm>
                      </p:grpSpPr>
                      <p:grpSp>
                        <p:nvGrpSpPr>
                          <p:cNvPr id="24" name="Группа 23">
                            <a:extLst>
                              <a:ext uri="{FF2B5EF4-FFF2-40B4-BE49-F238E27FC236}">
                                <a16:creationId xmlns:a16="http://schemas.microsoft.com/office/drawing/2014/main" id="{8028731D-B154-2DE5-8ED2-2301A3A5CE06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554576" y="4257133"/>
                            <a:ext cx="5125872" cy="1787156"/>
                            <a:chOff x="4033368" y="4183981"/>
                            <a:chExt cx="5125872" cy="1787156"/>
                          </a:xfrm>
                        </p:grpSpPr>
                        <p:grpSp>
                          <p:nvGrpSpPr>
                            <p:cNvPr id="31" name="Группа 30">
                              <a:extLst>
                                <a:ext uri="{FF2B5EF4-FFF2-40B4-BE49-F238E27FC236}">
                                  <a16:creationId xmlns:a16="http://schemas.microsoft.com/office/drawing/2014/main" id="{83CC98EA-394B-A2D1-9A40-4DE6EADEA187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233074" y="4377479"/>
                              <a:ext cx="4926166" cy="1389600"/>
                              <a:chOff x="4776556" y="3513384"/>
                              <a:chExt cx="4926166" cy="1389600"/>
                            </a:xfrm>
                          </p:grpSpPr>
                          <p:cxnSp>
                            <p:nvCxnSpPr>
                              <p:cNvPr id="56" name="Прямая соединительная линия 55">
                                <a:extLst>
                                  <a:ext uri="{FF2B5EF4-FFF2-40B4-BE49-F238E27FC236}">
                                    <a16:creationId xmlns:a16="http://schemas.microsoft.com/office/drawing/2014/main" id="{469AE891-4F1E-7E67-E72D-ECDDA72E929D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578258" y="3513384"/>
                                <a:ext cx="354504" cy="228600"/>
                              </a:xfrm>
                              <a:prstGeom prst="line">
                                <a:avLst/>
                              </a:prstGeom>
                              <a:ln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grpSp>
                            <p:nvGrpSpPr>
                              <p:cNvPr id="57" name="Группа 56">
                                <a:extLst>
                                  <a:ext uri="{FF2B5EF4-FFF2-40B4-BE49-F238E27FC236}">
                                    <a16:creationId xmlns:a16="http://schemas.microsoft.com/office/drawing/2014/main" id="{DB2D3213-F319-3EF7-D7A9-5C037CD8E640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4776556" y="3513384"/>
                                <a:ext cx="4926166" cy="1389600"/>
                                <a:chOff x="4776556" y="3513384"/>
                                <a:chExt cx="4926166" cy="1389600"/>
                              </a:xfrm>
                            </p:grpSpPr>
                            <p:cxnSp>
                              <p:nvCxnSpPr>
                                <p:cNvPr id="58" name="Прямая соединительная линия 57">
                                  <a:extLst>
                                    <a:ext uri="{FF2B5EF4-FFF2-40B4-BE49-F238E27FC236}">
                                      <a16:creationId xmlns:a16="http://schemas.microsoft.com/office/drawing/2014/main" id="{476B96AB-736F-2406-A686-2DD92A7621A9}"/>
                                    </a:ext>
                                  </a:extLst>
                                </p:cNvPr>
                                <p:cNvCxnSpPr/>
                                <p:nvPr/>
                              </p:nvCxnSpPr>
                              <p:spPr>
                                <a:xfrm>
                                  <a:off x="8733458" y="4902984"/>
                                  <a:ext cx="969264" cy="0"/>
                                </a:xfrm>
                                <a:prstGeom prst="line">
                                  <a:avLst/>
                                </a:prstGeom>
                                <a:ln>
                                  <a:prstDash val="sysDash"/>
                                </a:ln>
                              </p:spPr>
                              <p:style>
                                <a:lnRef idx="2">
                                  <a:schemeClr val="dk1"/>
                                </a:lnRef>
                                <a:fillRef idx="0">
                                  <a:schemeClr val="dk1"/>
                                </a:fillRef>
                                <a:effectRef idx="1">
                                  <a:schemeClr val="dk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59" name="Прямая соединительная линия 58">
                                  <a:extLst>
                                    <a:ext uri="{FF2B5EF4-FFF2-40B4-BE49-F238E27FC236}">
                                      <a16:creationId xmlns:a16="http://schemas.microsoft.com/office/drawing/2014/main" id="{D621F1A2-239E-CC37-0589-1A41DED43476}"/>
                                    </a:ext>
                                  </a:extLst>
                                </p:cNvPr>
                                <p:cNvCxnSpPr/>
                                <p:nvPr/>
                              </p:nvCxnSpPr>
                              <p:spPr>
                                <a:xfrm>
                                  <a:off x="7093129" y="3521279"/>
                                  <a:ext cx="2570400" cy="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60" name="Прямая соединительная линия 59">
                                  <a:extLst>
                                    <a:ext uri="{FF2B5EF4-FFF2-40B4-BE49-F238E27FC236}">
                                      <a16:creationId xmlns:a16="http://schemas.microsoft.com/office/drawing/2014/main" id="{5E5E574C-E61F-1BE6-D384-EAE71A9998CB}"/>
                                    </a:ext>
                                  </a:extLst>
                                </p:cNvPr>
                                <p:cNvCxnSpPr/>
                                <p:nvPr/>
                              </p:nvCxnSpPr>
                              <p:spPr>
                                <a:xfrm>
                                  <a:off x="4778258" y="3513384"/>
                                  <a:ext cx="1800000" cy="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61" name="Прямая соединительная линия 60">
                                  <a:extLst>
                                    <a:ext uri="{FF2B5EF4-FFF2-40B4-BE49-F238E27FC236}">
                                      <a16:creationId xmlns:a16="http://schemas.microsoft.com/office/drawing/2014/main" id="{D0B56890-3BC0-1401-5832-E914CED8FFDB}"/>
                                    </a:ext>
                                  </a:extLst>
                                </p:cNvPr>
                                <p:cNvCxnSpPr>
                                  <a:cxnSpLocks/>
                                </p:cNvCxnSpPr>
                                <p:nvPr/>
                              </p:nvCxnSpPr>
                              <p:spPr>
                                <a:xfrm>
                                  <a:off x="4778258" y="3513384"/>
                                  <a:ext cx="0" cy="23040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62" name="Прямая соединительная линия 61">
                                  <a:extLst>
                                    <a:ext uri="{FF2B5EF4-FFF2-40B4-BE49-F238E27FC236}">
                                      <a16:creationId xmlns:a16="http://schemas.microsoft.com/office/drawing/2014/main" id="{FB098D05-C4AD-C568-6D15-98B494AD4FA4}"/>
                                    </a:ext>
                                  </a:extLst>
                                </p:cNvPr>
                                <p:cNvCxnSpPr>
                                  <a:cxnSpLocks/>
                                </p:cNvCxnSpPr>
                                <p:nvPr/>
                              </p:nvCxnSpPr>
                              <p:spPr>
                                <a:xfrm>
                                  <a:off x="4776556" y="4712184"/>
                                  <a:ext cx="0" cy="19080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63" name="Прямая соединительная линия 62">
                                  <a:extLst>
                                    <a:ext uri="{FF2B5EF4-FFF2-40B4-BE49-F238E27FC236}">
                                      <a16:creationId xmlns:a16="http://schemas.microsoft.com/office/drawing/2014/main" id="{C6522CD4-7BF9-186C-EE0E-BEE8A3EE980E}"/>
                                    </a:ext>
                                  </a:extLst>
                                </p:cNvPr>
                                <p:cNvCxnSpPr/>
                                <p:nvPr/>
                              </p:nvCxnSpPr>
                              <p:spPr>
                                <a:xfrm>
                                  <a:off x="4776556" y="4896888"/>
                                  <a:ext cx="3420000" cy="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  <p:cxnSp>
                              <p:nvCxnSpPr>
                                <p:cNvPr id="64" name="Прямая соединительная линия 63">
                                  <a:extLst>
                                    <a:ext uri="{FF2B5EF4-FFF2-40B4-BE49-F238E27FC236}">
                                      <a16:creationId xmlns:a16="http://schemas.microsoft.com/office/drawing/2014/main" id="{979F9C73-61B5-1B16-7173-0F67572A747E}"/>
                                    </a:ext>
                                  </a:extLst>
                                </p:cNvPr>
                                <p:cNvCxnSpPr>
                                  <a:cxnSpLocks/>
                                </p:cNvCxnSpPr>
                                <p:nvPr/>
                              </p:nvCxnSpPr>
                              <p:spPr>
                                <a:xfrm flipV="1">
                                  <a:off x="8196556" y="4666488"/>
                                  <a:ext cx="354504" cy="228600"/>
                                </a:xfrm>
                                <a:prstGeom prst="line">
                                  <a:avLst/>
                                </a:prstGeom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/>
                                </a:lnRef>
                                <a:fillRef idx="0">
                                  <a:schemeClr val="accent1"/>
                                </a:fillRef>
                                <a:effectRef idx="1">
                                  <a:schemeClr val="accent1"/>
                                </a:effectRef>
                                <a:fontRef idx="minor">
                                  <a:schemeClr val="tx1"/>
                                </a:fontRef>
                              </p:style>
                            </p:cxnSp>
                          </p:grpSp>
                        </p:grpSp>
                        <p:grpSp>
                          <p:nvGrpSpPr>
                            <p:cNvPr id="32" name="Группа 31">
                              <a:extLst>
                                <a:ext uri="{FF2B5EF4-FFF2-40B4-BE49-F238E27FC236}">
                                  <a16:creationId xmlns:a16="http://schemas.microsoft.com/office/drawing/2014/main" id="{8F1BAF92-FC14-5013-EAA3-7FC38B54ACF4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233074" y="4183981"/>
                              <a:ext cx="1800000" cy="14676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53" name="Прямая со стрелкой 52">
                                <a:extLst>
                                  <a:ext uri="{FF2B5EF4-FFF2-40B4-BE49-F238E27FC236}">
                                    <a16:creationId xmlns:a16="http://schemas.microsoft.com/office/drawing/2014/main" id="{86A8B840-0239-EFA4-2F8A-8E3DD6BEF320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4233074" y="4257768"/>
                                <a:ext cx="1801702" cy="0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54" name="Прямая соединительная линия 53">
                                <a:extLst>
                                  <a:ext uri="{FF2B5EF4-FFF2-40B4-BE49-F238E27FC236}">
                                    <a16:creationId xmlns:a16="http://schemas.microsoft.com/office/drawing/2014/main" id="{16CD9E2F-941C-62C1-8C76-F4FF2A4B805D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55" name="Прямая соединительная линия 54">
                                <a:extLst>
                                  <a:ext uri="{FF2B5EF4-FFF2-40B4-BE49-F238E27FC236}">
                                    <a16:creationId xmlns:a16="http://schemas.microsoft.com/office/drawing/2014/main" id="{9EBB8CBC-6F24-D9C8-B989-CDFDF5ABB628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grpSp>
                          <p:nvGrpSpPr>
                            <p:cNvPr id="33" name="Группа 32">
                              <a:extLst>
                                <a:ext uri="{FF2B5EF4-FFF2-40B4-BE49-F238E27FC236}">
                                  <a16:creationId xmlns:a16="http://schemas.microsoft.com/office/drawing/2014/main" id="{4EE4AA63-6D63-A708-2B5C-C6E970C21821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 flipV="1">
                              <a:off x="4233074" y="5823537"/>
                              <a:ext cx="3420000" cy="14760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50" name="Прямая со стрелкой 49">
                                <a:extLst>
                                  <a:ext uri="{FF2B5EF4-FFF2-40B4-BE49-F238E27FC236}">
                                    <a16:creationId xmlns:a16="http://schemas.microsoft.com/office/drawing/2014/main" id="{AB10CC30-BE26-BFF7-4D66-127BF70728CC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4233074" y="4257768"/>
                                <a:ext cx="1801702" cy="0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51" name="Прямая соединительная линия 50">
                                <a:extLst>
                                  <a:ext uri="{FF2B5EF4-FFF2-40B4-BE49-F238E27FC236}">
                                    <a16:creationId xmlns:a16="http://schemas.microsoft.com/office/drawing/2014/main" id="{4BF570C5-30A7-2B86-A35D-B24873CCAEC4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52" name="Прямая соединительная линия 51">
                                <a:extLst>
                                  <a:ext uri="{FF2B5EF4-FFF2-40B4-BE49-F238E27FC236}">
                                    <a16:creationId xmlns:a16="http://schemas.microsoft.com/office/drawing/2014/main" id="{127958D3-735D-B746-5496-DE4A2A75E427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grpSp>
                          <p:nvGrpSpPr>
                            <p:cNvPr id="34" name="Группа 33">
                              <a:extLst>
                                <a:ext uri="{FF2B5EF4-FFF2-40B4-BE49-F238E27FC236}">
                                  <a16:creationId xmlns:a16="http://schemas.microsoft.com/office/drawing/2014/main" id="{7EC1F15A-91B0-70D8-28F0-BA68F45D71AC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6545128" y="4184474"/>
                              <a:ext cx="2570395" cy="14760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47" name="Прямая со стрелкой 46">
                                <a:extLst>
                                  <a:ext uri="{FF2B5EF4-FFF2-40B4-BE49-F238E27FC236}">
                                    <a16:creationId xmlns:a16="http://schemas.microsoft.com/office/drawing/2014/main" id="{066F9104-8B92-CEDF-BF4B-6DAED55B0EED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4233074" y="4257768"/>
                                <a:ext cx="1801702" cy="0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8" name="Прямая соединительная линия 47">
                                <a:extLst>
                                  <a:ext uri="{FF2B5EF4-FFF2-40B4-BE49-F238E27FC236}">
                                    <a16:creationId xmlns:a16="http://schemas.microsoft.com/office/drawing/2014/main" id="{C7FA1EAD-7317-12B2-F154-9CE1A6AAB5F4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9" name="Прямая соединительная линия 48">
                                <a:extLst>
                                  <a:ext uri="{FF2B5EF4-FFF2-40B4-BE49-F238E27FC236}">
                                    <a16:creationId xmlns:a16="http://schemas.microsoft.com/office/drawing/2014/main" id="{3C82F614-1DBC-A36E-E702-9893D106F88D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grpSp>
                          <p:nvGrpSpPr>
                            <p:cNvPr id="35" name="Группа 34">
                              <a:extLst>
                                <a:ext uri="{FF2B5EF4-FFF2-40B4-BE49-F238E27FC236}">
                                  <a16:creationId xmlns:a16="http://schemas.microsoft.com/office/drawing/2014/main" id="{D710CECB-8590-0053-7D52-E294D901C6AB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 rot="5400000">
                              <a:off x="3612074" y="4998479"/>
                              <a:ext cx="1389600" cy="14760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44" name="Прямая со стрелкой 43">
                                <a:extLst>
                                  <a:ext uri="{FF2B5EF4-FFF2-40B4-BE49-F238E27FC236}">
                                    <a16:creationId xmlns:a16="http://schemas.microsoft.com/office/drawing/2014/main" id="{8729A4A0-E12C-855B-A9E9-CE9FBCFAE9F7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rot="16200000" flipV="1">
                                <a:off x="5128806" y="3362036"/>
                                <a:ext cx="0" cy="1791464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5" name="Прямая соединительная линия 44">
                                <a:extLst>
                                  <a:ext uri="{FF2B5EF4-FFF2-40B4-BE49-F238E27FC236}">
                                    <a16:creationId xmlns:a16="http://schemas.microsoft.com/office/drawing/2014/main" id="{C1A8C32B-9A7A-50C5-F2D4-E9C2FE16F93C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6" name="Прямая соединительная линия 45">
                                <a:extLst>
                                  <a:ext uri="{FF2B5EF4-FFF2-40B4-BE49-F238E27FC236}">
                                    <a16:creationId xmlns:a16="http://schemas.microsoft.com/office/drawing/2014/main" id="{0DE6119F-14E4-0A9C-31BF-1176AE5EB710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grpSp>
                          <p:nvGrpSpPr>
                            <p:cNvPr id="36" name="Группа 35">
                              <a:extLst>
                                <a:ext uri="{FF2B5EF4-FFF2-40B4-BE49-F238E27FC236}">
                                  <a16:creationId xmlns:a16="http://schemas.microsoft.com/office/drawing/2014/main" id="{00650763-EA5E-06AF-1428-3A5E079B0C2D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 rot="5400000">
                              <a:off x="3991968" y="4417079"/>
                              <a:ext cx="230400" cy="14760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41" name="Прямая со стрелкой 40">
                                <a:extLst>
                                  <a:ext uri="{FF2B5EF4-FFF2-40B4-BE49-F238E27FC236}">
                                    <a16:creationId xmlns:a16="http://schemas.microsoft.com/office/drawing/2014/main" id="{35A9748D-5DE4-9C8C-D14E-83FFF068581A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4233074" y="4257768"/>
                                <a:ext cx="1801702" cy="0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2" name="Прямая соединительная линия 41">
                                <a:extLst>
                                  <a:ext uri="{FF2B5EF4-FFF2-40B4-BE49-F238E27FC236}">
                                    <a16:creationId xmlns:a16="http://schemas.microsoft.com/office/drawing/2014/main" id="{FC43BFBF-855F-F1D6-7259-E246F08D4A34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3" name="Прямая соединительная линия 42">
                                <a:extLst>
                                  <a:ext uri="{FF2B5EF4-FFF2-40B4-BE49-F238E27FC236}">
                                    <a16:creationId xmlns:a16="http://schemas.microsoft.com/office/drawing/2014/main" id="{FD44056E-772E-5D6D-47D4-798542BA2121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grpSp>
                          <p:nvGrpSpPr>
                            <p:cNvPr id="37" name="Группа 36">
                              <a:extLst>
                                <a:ext uri="{FF2B5EF4-FFF2-40B4-BE49-F238E27FC236}">
                                  <a16:creationId xmlns:a16="http://schemas.microsoft.com/office/drawing/2014/main" id="{814A5C72-9C08-0694-5A26-6BAF4A763EC6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 rot="5400000">
                              <a:off x="4016710" y="5597879"/>
                              <a:ext cx="190800" cy="147600"/>
                              <a:chOff x="4233074" y="4185768"/>
                              <a:chExt cx="1801702" cy="146760"/>
                            </a:xfrm>
                          </p:grpSpPr>
                          <p:cxnSp>
                            <p:nvCxnSpPr>
                              <p:cNvPr id="38" name="Прямая со стрелкой 37">
                                <a:extLst>
                                  <a:ext uri="{FF2B5EF4-FFF2-40B4-BE49-F238E27FC236}">
                                    <a16:creationId xmlns:a16="http://schemas.microsoft.com/office/drawing/2014/main" id="{E0F062AD-EB72-4BC4-1110-88D53E05BBF5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4233074" y="4257768"/>
                                <a:ext cx="1801702" cy="0"/>
                              </a:xfrm>
                              <a:prstGeom prst="straightConnector1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  <a:headEnd type="triangle"/>
                                <a:tailEnd type="triangle"/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39" name="Прямая соединительная линия 38">
                                <a:extLst>
                                  <a:ext uri="{FF2B5EF4-FFF2-40B4-BE49-F238E27FC236}">
                                    <a16:creationId xmlns:a16="http://schemas.microsoft.com/office/drawing/2014/main" id="{C8BB1F2D-9B44-5D4D-EA1C-F6A568071909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4233074" y="418576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40" name="Прямая соединительная линия 39">
                                <a:extLst>
                                  <a:ext uri="{FF2B5EF4-FFF2-40B4-BE49-F238E27FC236}">
                                    <a16:creationId xmlns:a16="http://schemas.microsoft.com/office/drawing/2014/main" id="{D5122B2A-674F-649D-F187-048C1FA021F9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6034776" y="4188528"/>
                                <a:ext cx="0" cy="144000"/>
                              </a:xfrm>
                              <a:prstGeom prst="line">
                                <a:avLst/>
                              </a:prstGeom>
                              <a:ln w="31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1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</p:grpSp>
                      <p:sp>
                        <p:nvSpPr>
                          <p:cNvPr id="25" name="TextBox 24">
                            <a:extLst>
                              <a:ext uri="{FF2B5EF4-FFF2-40B4-BE49-F238E27FC236}">
                                <a16:creationId xmlns:a16="http://schemas.microsoft.com/office/drawing/2014/main" id="{00C29253-A346-2B7F-3EC9-4041F8FE35B7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5434871" y="4112883"/>
                            <a:ext cx="438823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341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26" name="TextBox 25">
                            <a:extLst>
                              <a:ext uri="{FF2B5EF4-FFF2-40B4-BE49-F238E27FC236}">
                                <a16:creationId xmlns:a16="http://schemas.microsoft.com/office/drawing/2014/main" id="{178D97A0-8963-C117-D70B-FB52F145C58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132120" y="4117173"/>
                            <a:ext cx="438823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487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27" name="TextBox 26">
                            <a:extLst>
                              <a:ext uri="{FF2B5EF4-FFF2-40B4-BE49-F238E27FC236}">
                                <a16:creationId xmlns:a16="http://schemas.microsoft.com/office/drawing/2014/main" id="{6DA5CF57-69AA-3E45-727F-DFF69486870F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244870" y="5953026"/>
                            <a:ext cx="438823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643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28" name="TextBox 27">
                            <a:extLst>
                              <a:ext uri="{FF2B5EF4-FFF2-40B4-BE49-F238E27FC236}">
                                <a16:creationId xmlns:a16="http://schemas.microsoft.com/office/drawing/2014/main" id="{D40E3490-4CA8-A82D-7C50-7ABCA90366CF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908759" y="5003405"/>
                            <a:ext cx="438823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263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29" name="TextBox 28">
                            <a:extLst>
                              <a:ext uri="{FF2B5EF4-FFF2-40B4-BE49-F238E27FC236}">
                                <a16:creationId xmlns:a16="http://schemas.microsoft.com/office/drawing/2014/main" id="{0B9B81E4-C203-EAB1-3BBD-42E22F8BA992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102464" y="4425531"/>
                            <a:ext cx="465074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43,5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30" name="TextBox 29">
                            <a:extLst>
                              <a:ext uri="{FF2B5EF4-FFF2-40B4-BE49-F238E27FC236}">
                                <a16:creationId xmlns:a16="http://schemas.microsoft.com/office/drawing/2014/main" id="{2BA7B1E6-A122-061A-677F-570EA6E4425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191509" y="5603735"/>
                            <a:ext cx="386322" cy="17957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ctr" defTabSz="9144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lv-LV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+mn-ea"/>
                                <a:cs typeface="Times New Roman" panose="02020603050405020304" pitchFamily="18" charset="0"/>
                              </a:rPr>
                              <a:t>36 cm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</p:grpSp>
                    <p:cxnSp>
                      <p:nvCxnSpPr>
                        <p:cNvPr id="23" name="Прямая соединительная линия 22">
                          <a:extLst>
                            <a:ext uri="{FF2B5EF4-FFF2-40B4-BE49-F238E27FC236}">
                              <a16:creationId xmlns:a16="http://schemas.microsoft.com/office/drawing/2014/main" id="{FB006517-0120-A24A-37EB-5638B8C3602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7644790" y="3840226"/>
                          <a:ext cx="354504" cy="22860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cxnSp>
                    <p:nvCxnSpPr>
                      <p:cNvPr id="21" name="Прямая соединительная линия 20">
                        <a:extLst>
                          <a:ext uri="{FF2B5EF4-FFF2-40B4-BE49-F238E27FC236}">
                            <a16:creationId xmlns:a16="http://schemas.microsoft.com/office/drawing/2014/main" id="{2E2232B5-3C2C-E698-0852-0AAD9B50FC2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688507" y="4996534"/>
                        <a:ext cx="354504" cy="22860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  <a:prstDash val="sysDash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24B9F20B-FAEC-A5EC-CA48-BB3D992302A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129" y="3433029"/>
                      <a:ext cx="301007" cy="21948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lv-LV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78.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D53394E2-9C15-EFB5-B20A-D94A97465C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27422" y="3429000"/>
                      <a:ext cx="398353" cy="21948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lv-LV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78. a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B3D587FD-17F6-7985-EDC8-D3CD51ECFC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331739" y="5313394"/>
                      <a:ext cx="301007" cy="21948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lv-LV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76.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421385D3-8108-37D1-BB0E-C4B44B7B01D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815798" y="5312889"/>
                      <a:ext cx="301007" cy="21948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lv-LV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75.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cxnSp>
                <p:nvCxnSpPr>
                  <p:cNvPr id="13" name="Прямая соединительная линия 12">
                    <a:extLst>
                      <a:ext uri="{FF2B5EF4-FFF2-40B4-BE49-F238E27FC236}">
                        <a16:creationId xmlns:a16="http://schemas.microsoft.com/office/drawing/2014/main" id="{6BB2B39B-483F-3FDF-86D9-3DADAF41AB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946823" y="3986530"/>
                    <a:ext cx="1444064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Прямая соединительная линия 13">
                    <a:extLst>
                      <a:ext uri="{FF2B5EF4-FFF2-40B4-BE49-F238E27FC236}">
                        <a16:creationId xmlns:a16="http://schemas.microsoft.com/office/drawing/2014/main" id="{D7097376-C379-135B-8305-05121074F7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946822" y="5368235"/>
                    <a:ext cx="144406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1" name="Рисунок 10" descr="Изображение выглядит как дизайн, шаблон&#10;&#10;Автоматически созданное описание со средним доверительным уровнем">
                  <a:extLst>
                    <a:ext uri="{FF2B5EF4-FFF2-40B4-BE49-F238E27FC236}">
                      <a16:creationId xmlns:a16="http://schemas.microsoft.com/office/drawing/2014/main" id="{88B25692-A449-4F88-B472-426DCAFE93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alphaModFix amt="50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8045325" y="3939306"/>
                  <a:ext cx="2561013" cy="1133259"/>
                </a:xfrm>
                <a:prstGeom prst="rect">
                  <a:avLst/>
                </a:prstGeom>
                <a:ln>
                  <a:noFill/>
                </a:ln>
                <a:effectLst>
                  <a:outerShdw blurRad="190500" algn="tl" rotWithShape="0">
                    <a:srgbClr val="000000">
                      <a:alpha val="70000"/>
                    </a:srgbClr>
                  </a:outerShdw>
                </a:effectLst>
              </p:spPr>
            </p:pic>
          </p:grpSp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1AD8C08-5194-EDC6-4CE7-AF0B4E6A4535}"/>
                  </a:ext>
                </a:extLst>
              </p:cNvPr>
              <p:cNvSpPr/>
              <p:nvPr/>
            </p:nvSpPr>
            <p:spPr>
              <a:xfrm>
                <a:off x="1773941" y="3410854"/>
                <a:ext cx="8101580" cy="2676264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EC3197C3-5538-14C3-366C-49C6515347CB}"/>
              </a:ext>
            </a:extLst>
          </p:cNvPr>
          <p:cNvSpPr txBox="1"/>
          <p:nvPr/>
        </p:nvSpPr>
        <p:spPr>
          <a:xfrm>
            <a:off x="4509581" y="3903386"/>
            <a:ext cx="401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Gaitenis pie 78. mācību telpas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0014D84-15B6-1D93-A9D5-AEF397456363}"/>
              </a:ext>
            </a:extLst>
          </p:cNvPr>
          <p:cNvSpPr/>
          <p:nvPr/>
        </p:nvSpPr>
        <p:spPr>
          <a:xfrm>
            <a:off x="1998631" y="4967922"/>
            <a:ext cx="3960000" cy="9432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196384"/>
      </p:ext>
    </p:extLst>
  </p:cSld>
  <p:clrMapOvr>
    <a:masterClrMapping/>
  </p:clrMapOvr>
  <p:transition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C0463-25E9-493B-AE25-C2640C1F8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-29635"/>
            <a:ext cx="9601196" cy="1303867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Secinājumi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50025E-54C1-A91F-F751-99339D953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274232"/>
            <a:ext cx="11649075" cy="5431368"/>
          </a:xfrm>
        </p:spPr>
        <p:txBody>
          <a:bodyPr>
            <a:normAutofit/>
          </a:bodyPr>
          <a:lstStyle/>
          <a:p>
            <a:pPr marR="0"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Sēdēšana uz aukstas virsmas vājina imūnu sistēmu</a:t>
            </a:r>
          </a:p>
          <a:p>
            <a:pPr marR="0"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Vingrošanas līdzsvara baļķi der sola izveidošanai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augstumam jābūt no 35 līdz 40 cm, dziļums 25 – 35 cm ir pietiekams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SolidWorks</a:t>
            </a: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ir ērta programma produkta izstrādei 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Koksnes apstrādei skolas apstākļos jāizmanto aizsarglīdzeklis uz ūdens bāzes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Sols bija izveidots un skolēni to lieto sēdēšanai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Soli var izgatavot no brīvi </a:t>
            </a:r>
            <a:r>
              <a:rPr lang="lv-LV" sz="27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pieejāmajiem</a:t>
            </a: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materiāliem</a:t>
            </a:r>
          </a:p>
          <a:p>
            <a:pPr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r>
              <a:rPr lang="lv-LV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Sols nav pārāk vājš, jo pēc izmantošanas nedēļas laikā tajā nav redzami bojājumi</a:t>
            </a:r>
          </a:p>
          <a:p>
            <a:pPr marR="0">
              <a:lnSpc>
                <a:spcPct val="100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</a:pPr>
            <a:endParaRPr lang="lv-LV" sz="28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782238033"/>
      </p:ext>
    </p:extLst>
  </p:cSld>
  <p:clrMapOvr>
    <a:masterClrMapping/>
  </p:clrMapOvr>
  <p:transition>
    <p:cover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F89ACC-45A7-4239-902B-5FA8C80164AC}"/>
              </a:ext>
            </a:extLst>
          </p:cNvPr>
          <p:cNvSpPr txBox="1"/>
          <p:nvPr/>
        </p:nvSpPr>
        <p:spPr>
          <a:xfrm>
            <a:off x="4430024" y="161924"/>
            <a:ext cx="3495674" cy="9253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lv-LV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  <a:cs typeface="Calibri Light" panose="020F0302020204030204" pitchFamily="34" charset="0"/>
              </a:rPr>
              <a:t>Priekšlikumi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ptos" panose="020B00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Объект 9">
            <a:extLst>
              <a:ext uri="{FF2B5EF4-FFF2-40B4-BE49-F238E27FC236}">
                <a16:creationId xmlns:a16="http://schemas.microsoft.com/office/drawing/2014/main" id="{4EEB0D6B-01D3-1A16-1F0B-B2FCD2703FF9}"/>
              </a:ext>
            </a:extLst>
          </p:cNvPr>
          <p:cNvSpPr txBox="1">
            <a:spLocks/>
          </p:cNvSpPr>
          <p:nvPr/>
        </p:nvSpPr>
        <p:spPr>
          <a:xfrm>
            <a:off x="363152" y="4992674"/>
            <a:ext cx="11629417" cy="103138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lv-LV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Izveidot uzrakstu plāksnīti starp diviem pamatiem no abām pusēm, uz tā </a:t>
            </a: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uz</a:t>
            </a:r>
            <a:r>
              <a:rPr lang="lv-LV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rakstīt personu vārdus, kas veikuši darbu, kā arī datumu, kad tas tika izdarīts.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E58E79-A995-C528-7642-75A38CCBE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691158" y="892983"/>
            <a:ext cx="2973406" cy="42939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61944021"/>
      </p:ext>
    </p:extLst>
  </p:cSld>
  <p:clrMapOvr>
    <a:masterClrMapping/>
  </p:clrMapOvr>
  <p:transition>
    <p:cover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32F9-43D6-494F-9EF0-693CCBC8D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86782"/>
            <a:ext cx="9601196" cy="1303867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Informācijas avotu saraksts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5ADCDD-0010-4CE3-B075-DBC4A345D3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30" b="2996"/>
          <a:stretch/>
        </p:blipFill>
        <p:spPr>
          <a:xfrm>
            <a:off x="3733800" y="1317005"/>
            <a:ext cx="5107521" cy="521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79948"/>
      </p:ext>
    </p:extLst>
  </p:cSld>
  <p:clrMapOvr>
    <a:masterClrMapping/>
  </p:clrMapOvr>
  <p:transition>
    <p:cover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58171-B189-4457-93DC-438AA772C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916828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Pateicība par projekta atbalstu</a:t>
            </a:r>
            <a:endParaRPr lang="lv-LV" sz="2800" dirty="0">
              <a:solidFill>
                <a:schemeClr val="tx1"/>
              </a:solidFill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A71FD-3DFF-40CD-8469-DB7A5AC23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4660" y="2063167"/>
            <a:ext cx="10262680" cy="4658645"/>
          </a:xfrm>
        </p:spPr>
        <p:txBody>
          <a:bodyPr>
            <a:norm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lv-LV" altLang="en-US" sz="3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Latvijas Universitātes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lv-LV" altLang="en-US" sz="3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Izglītības zinātņu un psiholoģijas fakultātei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lv-LV" altLang="en-US" sz="3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lv-LV" altLang="en-US" sz="3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Rīgas Zolitūdes ģimnāzijas vadībai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lv-LV" altLang="en-US" sz="3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lv-LV" altLang="en-US" sz="3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mācību priekšmeta «Projekta darbs» skolotājam Dmitrijam </a:t>
            </a:r>
            <a:r>
              <a:rPr lang="lv-LV" altLang="en-US" sz="36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Solovjovam</a:t>
            </a:r>
            <a:endParaRPr lang="lv-LV" altLang="en-US" sz="3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lv-LV" alt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lv-LV" alt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marR="0" lvl="0" indent="-51435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lv-LV" altLang="en-US" sz="3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lv-LV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3153524332"/>
      </p:ext>
    </p:extLst>
  </p:cSld>
  <p:clrMapOvr>
    <a:masterClrMapping/>
  </p:clrMapOvr>
  <p:transition>
    <p:cover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18B6-F9EB-4513-8B99-EC78E051C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189" y="2314104"/>
            <a:ext cx="10515600" cy="1325563"/>
          </a:xfrm>
          <a:scene3d>
            <a:camera prst="perspectiveFront"/>
            <a:lightRig rig="threePt" dir="t"/>
          </a:scene3d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Paldies par uzmanību!</a:t>
            </a:r>
          </a:p>
        </p:txBody>
      </p:sp>
    </p:spTree>
    <p:extLst>
      <p:ext uri="{BB962C8B-B14F-4D97-AF65-F5344CB8AC3E}">
        <p14:creationId xmlns:p14="http://schemas.microsoft.com/office/powerpoint/2010/main" val="1794973383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136C-BD3D-437A-AED9-9D8BCD34F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764"/>
            <a:ext cx="10515600" cy="1039159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Darba uzdevumi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3D4833-E5A5-431F-8D58-EDFB96E109FB}"/>
              </a:ext>
            </a:extLst>
          </p:cNvPr>
          <p:cNvSpPr/>
          <p:nvPr/>
        </p:nvSpPr>
        <p:spPr>
          <a:xfrm>
            <a:off x="902932" y="1402923"/>
            <a:ext cx="10386135" cy="519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Noteikt kaitējumu no sēdēšanas uz aukstas grīdas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Noteikt aptuvenu sola izskatu un materiālu tā veidošanai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Analizēt standartus solu izmērus un noteikt piemērotus skolai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Apgūt </a:t>
            </a:r>
            <a:r>
              <a:rPr lang="lv-LV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SolidWorks</a:t>
            </a: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datorizētas modelēšanas programmatūru produktu izstrādātājiem un inženieriem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Izveidot sola darba rasējumus un skices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Sameklēt un piegādāt materiālus sola izveidei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lv-LV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Izveidot, notestēt un izvietot solu</a:t>
            </a:r>
          </a:p>
        </p:txBody>
      </p:sp>
    </p:spTree>
    <p:extLst>
      <p:ext uri="{BB962C8B-B14F-4D97-AF65-F5344CB8AC3E}">
        <p14:creationId xmlns:p14="http://schemas.microsoft.com/office/powerpoint/2010/main" val="1730260031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12EC-8C58-4FD0-97AF-C27F6D29E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237" y="496357"/>
            <a:ext cx="9601196" cy="1303867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Darbā izmantotas metodes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8F51E-6337-4B11-A47B-217A04247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2175"/>
            <a:ext cx="5299635" cy="2198914"/>
          </a:xfrm>
        </p:spPr>
        <p:txBody>
          <a:bodyPr>
            <a:noAutofit/>
          </a:bodyPr>
          <a:lstStyle/>
          <a:p>
            <a:pPr marL="457200" indent="-45720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Literatūras analīze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Salīdzinošās analīzes metode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lv-LV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Prototipa izveide</a:t>
            </a:r>
          </a:p>
        </p:txBody>
      </p:sp>
    </p:spTree>
    <p:extLst>
      <p:ext uri="{BB962C8B-B14F-4D97-AF65-F5344CB8AC3E}">
        <p14:creationId xmlns:p14="http://schemas.microsoft.com/office/powerpoint/2010/main" val="3610273558"/>
      </p:ext>
    </p:extLst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F72E-2A34-45F5-AD56-BC194EC4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09600"/>
            <a:ext cx="9601196" cy="1303867"/>
          </a:xfrm>
        </p:spPr>
        <p:txBody>
          <a:bodyPr/>
          <a:lstStyle/>
          <a:p>
            <a:r>
              <a:rPr lang="lv-LV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Literatūras apskata struktūra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C100B4E-40DB-5C02-BE24-2A4754B7B54C}"/>
              </a:ext>
            </a:extLst>
          </p:cNvPr>
          <p:cNvSpPr txBox="1">
            <a:spLocks/>
          </p:cNvSpPr>
          <p:nvPr/>
        </p:nvSpPr>
        <p:spPr>
          <a:xfrm>
            <a:off x="1066800" y="2272766"/>
            <a:ext cx="5819588" cy="2312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Saaukstēšanās un tas sekas</a:t>
            </a:r>
          </a:p>
          <a:p>
            <a:pPr marL="514350" indent="-514350">
              <a:buFont typeface="+mj-lt"/>
              <a:buAutoNum type="arabicPeriod"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 materiāli un izmēri</a:t>
            </a:r>
          </a:p>
          <a:p>
            <a:pPr marL="514350" indent="-514350">
              <a:buFont typeface="+mj-lt"/>
              <a:buAutoNum type="arabicPeriod"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Izstrādājumu no koksnes apstrāde ar aizsarglīdzekļiem</a:t>
            </a:r>
          </a:p>
        </p:txBody>
      </p:sp>
    </p:spTree>
    <p:extLst>
      <p:ext uri="{BB962C8B-B14F-4D97-AF65-F5344CB8AC3E}">
        <p14:creationId xmlns:p14="http://schemas.microsoft.com/office/powerpoint/2010/main" val="450143443"/>
      </p:ext>
    </p:extLst>
  </p:cSld>
  <p:clrMapOvr>
    <a:masterClrMapping/>
  </p:clrMapOvr>
  <p:transition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AEA448-0316-74E4-ED0C-A90A7563B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31EC-4E02-4EAF-9CAC-F40B84A74D37}" type="slidenum">
              <a:rPr lang="lv-LV" smtClean="0"/>
              <a:t>7</a:t>
            </a:fld>
            <a:endParaRPr lang="lv-LV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811E63D-F7E1-A830-8847-DD182F7C96A2}"/>
              </a:ext>
            </a:extLst>
          </p:cNvPr>
          <p:cNvSpPr txBox="1">
            <a:spLocks/>
          </p:cNvSpPr>
          <p:nvPr/>
        </p:nvSpPr>
        <p:spPr>
          <a:xfrm>
            <a:off x="1021053" y="-107520"/>
            <a:ext cx="5219798" cy="150230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v-LV" dirty="0"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A6582EB-96F6-8A6D-D5CB-1E6031FDAB29}"/>
              </a:ext>
            </a:extLst>
          </p:cNvPr>
          <p:cNvSpPr txBox="1">
            <a:spLocks/>
          </p:cNvSpPr>
          <p:nvPr/>
        </p:nvSpPr>
        <p:spPr>
          <a:xfrm>
            <a:off x="677293" y="680718"/>
            <a:ext cx="6069307" cy="224694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 dizaina </a:t>
            </a:r>
            <a:r>
              <a:rPr lang="lv-LV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plānošana</a:t>
            </a:r>
          </a:p>
          <a:p>
            <a:pPr marL="1428750" lvl="2" indent="-514350">
              <a:buFont typeface="+mj-lt"/>
              <a:buAutoNum type="alphaLcParenR"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Noteikts sola izskats</a:t>
            </a:r>
          </a:p>
          <a:p>
            <a:pPr marL="1428750" lvl="2" indent="-514350">
              <a:buFont typeface="+mj-lt"/>
              <a:buAutoNum type="alphaLcParenR"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Noteikti nepieciešami materiāli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D0EA86-7CE6-F8CB-556F-9EB39E565253}"/>
              </a:ext>
            </a:extLst>
          </p:cNvPr>
          <p:cNvSpPr txBox="1">
            <a:spLocks/>
          </p:cNvSpPr>
          <p:nvPr/>
        </p:nvSpPr>
        <p:spPr>
          <a:xfrm>
            <a:off x="596298" y="3073404"/>
            <a:ext cx="6069307" cy="2246942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Materiālu </a:t>
            </a:r>
            <a:r>
              <a:rPr lang="lv-LV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meklēšana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lv-LV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Rīgas Anniņmuižas vidusskola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b) Latvijas Universitātes Izglītības 	zinātņu un psiholoģijas fakultāte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5B49DD-EA30-75D2-14CE-9B6BAE4AA4AB}"/>
              </a:ext>
            </a:extLst>
          </p:cNvPr>
          <p:cNvSpPr txBox="1">
            <a:spLocks/>
          </p:cNvSpPr>
          <p:nvPr/>
        </p:nvSpPr>
        <p:spPr>
          <a:xfrm>
            <a:off x="4361434" y="3254550"/>
            <a:ext cx="1734566" cy="5706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lv-LV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05.10.2024</a:t>
            </a:r>
          </a:p>
        </p:txBody>
      </p:sp>
      <p:pic>
        <p:nvPicPr>
          <p:cNvPr id="8" name="Рисунок 4" descr="Изображение выглядит как человек, обувь, земля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70AC2D05-93AA-BDEE-8937-C9EC2D6C6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4" b="2"/>
          <a:stretch/>
        </p:blipFill>
        <p:spPr>
          <a:xfrm rot="5400000">
            <a:off x="5959304" y="625307"/>
            <a:ext cx="6858003" cy="56073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0599192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BCFF891-B021-BBF1-6859-3447B070F969}"/>
              </a:ext>
            </a:extLst>
          </p:cNvPr>
          <p:cNvSpPr txBox="1">
            <a:spLocks/>
          </p:cNvSpPr>
          <p:nvPr/>
        </p:nvSpPr>
        <p:spPr>
          <a:xfrm>
            <a:off x="368410" y="375041"/>
            <a:ext cx="3810000" cy="83714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v-LV" dirty="0"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49829BB-2CBE-D540-E219-1D1C43AAFE08}"/>
              </a:ext>
            </a:extLst>
          </p:cNvPr>
          <p:cNvSpPr txBox="1">
            <a:spLocks/>
          </p:cNvSpPr>
          <p:nvPr/>
        </p:nvSpPr>
        <p:spPr>
          <a:xfrm>
            <a:off x="593678" y="1679782"/>
            <a:ext cx="3883071" cy="3705225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lv-LV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Materiāla </a:t>
            </a:r>
            <a:r>
              <a:rPr kumimoji="0" lang="lv-LV" b="0" i="0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transportēšana </a:t>
            </a:r>
          </a:p>
          <a:p>
            <a:pPr marL="0" indent="0">
              <a:buNone/>
              <a:defRPr/>
            </a:pPr>
            <a:endParaRPr kumimoji="0" lang="lv-LV" b="0" i="0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361950">
              <a:buNone/>
              <a:defRPr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lv-LV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kumimoji="0" lang="lv-LV" sz="2600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Latvijas Universitātes Izglītības zinātņu un psiholoģijas fakultātes</a:t>
            </a:r>
          </a:p>
          <a:p>
            <a:pPr marL="0" marR="0" lvl="0" indent="36195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lv-LV" sz="2600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uz Rīgas Zolitūdes ģimnāziju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lv-LV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pic>
        <p:nvPicPr>
          <p:cNvPr id="16" name="Рисунок 5" descr="Изображение выглядит как на открытом воздухе, одежда, небо, трава&#10;&#10;Автоматически созданное описание">
            <a:extLst>
              <a:ext uri="{FF2B5EF4-FFF2-40B4-BE49-F238E27FC236}">
                <a16:creationId xmlns:a16="http://schemas.microsoft.com/office/drawing/2014/main" id="{54CFA31C-52C0-2674-E29C-B8F3A22F6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3"/>
          <a:stretch/>
        </p:blipFill>
        <p:spPr>
          <a:xfrm>
            <a:off x="4628948" y="716885"/>
            <a:ext cx="7382222" cy="56310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05F10B-C181-41D6-C40E-639721E18BAF}"/>
              </a:ext>
            </a:extLst>
          </p:cNvPr>
          <p:cNvSpPr txBox="1"/>
          <p:nvPr/>
        </p:nvSpPr>
        <p:spPr>
          <a:xfrm>
            <a:off x="1379832" y="5321714"/>
            <a:ext cx="180049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05.10.2024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0765236"/>
      </p:ext>
    </p:extLst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7A2E30A-67F8-E07D-8E84-02691C225315}"/>
              </a:ext>
            </a:extLst>
          </p:cNvPr>
          <p:cNvSpPr txBox="1">
            <a:spLocks/>
          </p:cNvSpPr>
          <p:nvPr/>
        </p:nvSpPr>
        <p:spPr>
          <a:xfrm>
            <a:off x="10014732" y="2076107"/>
            <a:ext cx="2430150" cy="11162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lv-LV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7FD65-A319-0203-0DB2-9449459D2C9E}"/>
              </a:ext>
            </a:extLst>
          </p:cNvPr>
          <p:cNvSpPr txBox="1"/>
          <p:nvPr/>
        </p:nvSpPr>
        <p:spPr>
          <a:xfrm>
            <a:off x="1218569" y="5495310"/>
            <a:ext cx="17871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01.11.2024</a:t>
            </a:r>
          </a:p>
          <a:p>
            <a:endParaRPr lang="ru-RU" dirty="0"/>
          </a:p>
        </p:txBody>
      </p:sp>
      <p:pic>
        <p:nvPicPr>
          <p:cNvPr id="5" name="New Project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87D3507C-7ACB-7D82-D8D2-9997E39000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6225" y="1407209"/>
            <a:ext cx="7979041" cy="44882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7B88A6F-2186-FBF7-1B73-32C7450A02A5}"/>
              </a:ext>
            </a:extLst>
          </p:cNvPr>
          <p:cNvSpPr txBox="1">
            <a:spLocks/>
          </p:cNvSpPr>
          <p:nvPr/>
        </p:nvSpPr>
        <p:spPr>
          <a:xfrm>
            <a:off x="593678" y="1560273"/>
            <a:ext cx="3492547" cy="4215638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lv-LV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Materiāla </a:t>
            </a:r>
            <a:r>
              <a:rPr kumimoji="0" lang="lv-LV" b="0" i="0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transportēšana </a:t>
            </a:r>
          </a:p>
          <a:p>
            <a:pPr marL="0" indent="0">
              <a:buNone/>
              <a:defRPr/>
            </a:pPr>
            <a:endParaRPr kumimoji="0" lang="lv-LV" b="0" i="0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361950">
              <a:buNone/>
              <a:defRPr/>
            </a:pPr>
            <a:r>
              <a:rPr lang="lv-LV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lv-LV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kumimoji="0" lang="lv-LV" sz="2600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Latvijas Universitātes Izglītības zinātņu un psiholoģijas fakultātes</a:t>
            </a:r>
          </a:p>
          <a:p>
            <a:pPr marL="0" marR="0" lvl="0" indent="36195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lv-LV" sz="2600" b="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uz Rīgas Zolitūdes ģimnāziju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lv-LV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036EDB-9E04-BF08-A207-F40C8B82DE3C}"/>
              </a:ext>
            </a:extLst>
          </p:cNvPr>
          <p:cNvSpPr txBox="1">
            <a:spLocks/>
          </p:cNvSpPr>
          <p:nvPr/>
        </p:nvSpPr>
        <p:spPr>
          <a:xfrm>
            <a:off x="368410" y="375041"/>
            <a:ext cx="3810000" cy="83714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v-LV" dirty="0">
                <a:latin typeface="Aptos" panose="020B0004020202020204" pitchFamily="34" charset="0"/>
                <a:cs typeface="Times New Roman" panose="02020603050405020304" pitchFamily="18" charset="0"/>
              </a:rPr>
              <a:t>Praktiskā daļa</a:t>
            </a:r>
          </a:p>
        </p:txBody>
      </p:sp>
    </p:spTree>
    <p:extLst>
      <p:ext uri="{BB962C8B-B14F-4D97-AF65-F5344CB8AC3E}">
        <p14:creationId xmlns:p14="http://schemas.microsoft.com/office/powerpoint/2010/main" val="1489503336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1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1513</TotalTime>
  <Words>704</Words>
  <Application>Microsoft Office PowerPoint</Application>
  <PresentationFormat>Widescreen</PresentationFormat>
  <Paragraphs>185</Paragraphs>
  <Slides>34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Aptos</vt:lpstr>
      <vt:lpstr>Arial</vt:lpstr>
      <vt:lpstr>Calibri</vt:lpstr>
      <vt:lpstr>Garamond</vt:lpstr>
      <vt:lpstr>Times New Roman</vt:lpstr>
      <vt:lpstr>Organic</vt:lpstr>
      <vt:lpstr>1_Organic</vt:lpstr>
      <vt:lpstr>Sola izveide pie Dizaina un tehnoloģiju kabineta Rīgas Zolitūdes ģimnāzijā</vt:lpstr>
      <vt:lpstr>Darba aktualitāte</vt:lpstr>
      <vt:lpstr>Darba mērķis</vt:lpstr>
      <vt:lpstr>Darba uzdevumi</vt:lpstr>
      <vt:lpstr>Darbā izmantotas metodes</vt:lpstr>
      <vt:lpstr>Literatūras apskata struktūra</vt:lpstr>
      <vt:lpstr>PowerPoint Presentation</vt:lpstr>
      <vt:lpstr>PowerPoint Presentation</vt:lpstr>
      <vt:lpstr>PowerPoint Presentation</vt:lpstr>
      <vt:lpstr>Problēma!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Secinājumi</vt:lpstr>
      <vt:lpstr>PowerPoint Presentation</vt:lpstr>
      <vt:lpstr>Informācijas avotu saraksts</vt:lpstr>
      <vt:lpstr>Pateicība par projekta atbalstu</vt:lpstr>
      <vt:lpstr>Paldies par uzmanību!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 izveide pie Dizaina un tehnoloģiju kabineta Rīgas Zolitūdes ģimnāzijā</dc:title>
  <dc:creator>Daniils Anaško</dc:creator>
  <cp:lastModifiedBy>Li Na</cp:lastModifiedBy>
  <cp:revision>105</cp:revision>
  <dcterms:created xsi:type="dcterms:W3CDTF">2024-12-02T22:49:46Z</dcterms:created>
  <dcterms:modified xsi:type="dcterms:W3CDTF">2025-04-13T16:57:48Z</dcterms:modified>
</cp:coreProperties>
</file>

<file path=docProps/thumbnail.jpeg>
</file>